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65" r:id="rId3"/>
    <p:sldId id="266" r:id="rId4"/>
    <p:sldId id="267" r:id="rId5"/>
    <p:sldId id="281" r:id="rId6"/>
    <p:sldId id="282" r:id="rId7"/>
    <p:sldId id="283" r:id="rId8"/>
    <p:sldId id="284" r:id="rId9"/>
    <p:sldId id="285" r:id="rId10"/>
    <p:sldId id="286" r:id="rId11"/>
    <p:sldId id="287" r:id="rId12"/>
    <p:sldId id="288" r:id="rId13"/>
    <p:sldId id="294"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272" r:id="rId28"/>
    <p:sldId id="273" r:id="rId29"/>
    <p:sldId id="274" r:id="rId30"/>
    <p:sldId id="268" r:id="rId31"/>
    <p:sldId id="312" r:id="rId32"/>
    <p:sldId id="269" r:id="rId33"/>
    <p:sldId id="275" r:id="rId34"/>
    <p:sldId id="311" r:id="rId35"/>
    <p:sldId id="256" r:id="rId36"/>
    <p:sldId id="264" r:id="rId37"/>
    <p:sldId id="258" r:id="rId38"/>
    <p:sldId id="263" r:id="rId39"/>
    <p:sldId id="259" r:id="rId40"/>
    <p:sldId id="260" r:id="rId41"/>
    <p:sldId id="261" r:id="rId42"/>
    <p:sldId id="257" r:id="rId43"/>
    <p:sldId id="262" r:id="rId44"/>
    <p:sldId id="271" r:id="rId45"/>
    <p:sldId id="315" r:id="rId46"/>
    <p:sldId id="314" r:id="rId47"/>
    <p:sldId id="316" r:id="rId48"/>
    <p:sldId id="289" r:id="rId49"/>
    <p:sldId id="290" r:id="rId50"/>
    <p:sldId id="291" r:id="rId51"/>
    <p:sldId id="292" r:id="rId52"/>
    <p:sldId id="293" r:id="rId53"/>
    <p:sldId id="295" r:id="rId54"/>
    <p:sldId id="29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Dalzell" initials="N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p:cViewPr>
        <p:scale>
          <a:sx n="76" d="100"/>
          <a:sy n="76" d="100"/>
        </p:scale>
        <p:origin x="-1218" y="-1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Patrick:Desktop:Canadian%20Ski%20Council:Grade%204%20&amp;%205%20Snowpass:Research%20Study:Historical%20Participa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PJO:Desktop:Projects%20-%20Current:CSC%20-%20Annual%20Report:Analysis:Application%20&amp;%20Usage%20Data:Overall%20Sta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PJO:Desktop:Projects%20-%20Current:CSC%20-%20Annual%20Report:Analysis:Application%20&amp;%20Usage%20Data:Overall%20Sta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Patrick:Desktop:Canadian%20Ski%20Council:Grade%204%20&amp;%205%20Snowpass:E4%20Soft:CSC:Participant%202011-2012%20-%20Analysi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Patrick:Desktop:Canadian%20Ski%20Council:Board%20Meetings:Board%20Meeting%20-%20March%2025,%202013:Back%20Up%20Info%20-%20As%20of%20March%201%202013:Analytics%20All%20Web%20Site%20Data%20Audience%20Overview%2020120901-20130304%20-%20Snowpass.c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Patrick:Desktop:Canadian%20Ski%20Council:Board%20Meetings:Board%20Meeting%20-%20March%2025,%202013:Back%20Up%20Info%20-%20As%20of%20March%201%202013:SP_website_projec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PJO:Desktop:Projects%20-%20Current:CSC%20-%20Annual%20Report:Analysis:Application%20&amp;%20Usage%20Data:Overall%20Stat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Historical</a:t>
            </a:r>
            <a:r>
              <a:rPr lang="en-US" baseline="0"/>
              <a:t> </a:t>
            </a:r>
            <a:r>
              <a:rPr lang="en-US"/>
              <a:t>SnowPass</a:t>
            </a:r>
            <a:r>
              <a:rPr lang="en-US" baseline="0"/>
              <a:t> Participation</a:t>
            </a:r>
            <a:endParaRPr lang="en-US"/>
          </a:p>
        </c:rich>
      </c:tx>
      <c:layout/>
      <c:overlay val="0"/>
    </c:title>
    <c:autoTitleDeleted val="0"/>
    <c:plotArea>
      <c:layout/>
      <c:lineChart>
        <c:grouping val="standard"/>
        <c:varyColors val="0"/>
        <c:ser>
          <c:idx val="0"/>
          <c:order val="0"/>
          <c:marker>
            <c:symbol val="none"/>
          </c:marker>
          <c:dLbls>
            <c:dLbl>
              <c:idx val="0"/>
              <c:layout>
                <c:manualLayout>
                  <c:x val="-3.5817753827016609E-2"/>
                  <c:y val="3.1250000000000007E-2"/>
                </c:manualLayout>
              </c:layout>
              <c:showLegendKey val="0"/>
              <c:showVal val="1"/>
              <c:showCatName val="0"/>
              <c:showSerName val="0"/>
              <c:showPercent val="0"/>
              <c:showBubbleSize val="0"/>
            </c:dLbl>
            <c:dLbl>
              <c:idx val="1"/>
              <c:layout>
                <c:manualLayout>
                  <c:x val="-1.6855579465394708E-2"/>
                  <c:y val="3.4722222222222207E-3"/>
                </c:manualLayout>
              </c:layout>
              <c:showLegendKey val="0"/>
              <c:showVal val="1"/>
              <c:showCatName val="0"/>
              <c:showSerName val="0"/>
              <c:showPercent val="0"/>
              <c:showBubbleSize val="0"/>
            </c:dLbl>
            <c:dLbl>
              <c:idx val="2"/>
              <c:layout>
                <c:manualLayout>
                  <c:x val="-2.3176193652775508E-2"/>
                  <c:y val="1.7361111111111105E-2"/>
                </c:manualLayout>
              </c:layout>
              <c:showLegendKey val="0"/>
              <c:showVal val="1"/>
              <c:showCatName val="0"/>
              <c:showSerName val="0"/>
              <c:showPercent val="0"/>
              <c:showBubbleSize val="0"/>
            </c:dLbl>
            <c:dLbl>
              <c:idx val="3"/>
              <c:layout>
                <c:manualLayout>
                  <c:x val="-1.0534633478534297E-2"/>
                  <c:y val="1.0416666666666701E-2"/>
                </c:manualLayout>
              </c:layout>
              <c:showLegendKey val="0"/>
              <c:showVal val="1"/>
              <c:showCatName val="0"/>
              <c:showSerName val="0"/>
              <c:showPercent val="0"/>
              <c:showBubbleSize val="0"/>
            </c:dLbl>
            <c:dLbl>
              <c:idx val="4"/>
              <c:layout>
                <c:manualLayout>
                  <c:x val="-1.4748486869948002E-2"/>
                  <c:y val="3.4722222222222806E-3"/>
                </c:manualLayout>
              </c:layout>
              <c:showLegendKey val="0"/>
              <c:showVal val="1"/>
              <c:showCatName val="0"/>
              <c:showSerName val="0"/>
              <c:showPercent val="0"/>
              <c:showBubbleSize val="0"/>
            </c:dLbl>
            <c:dLbl>
              <c:idx val="5"/>
              <c:layout>
                <c:manualLayout>
                  <c:x val="-0.10745375918027003"/>
                  <c:y val="-1.7361111111111105E-2"/>
                </c:manualLayout>
              </c:layout>
              <c:showLegendKey val="0"/>
              <c:showVal val="1"/>
              <c:showCatName val="0"/>
              <c:showSerName val="0"/>
              <c:showPercent val="0"/>
              <c:showBubbleSize val="0"/>
            </c:dLbl>
            <c:dLbl>
              <c:idx val="6"/>
              <c:layout>
                <c:manualLayout>
                  <c:x val="-4.6352387305551017E-2"/>
                  <c:y val="-3.1250273403324619E-2"/>
                </c:manualLayout>
              </c:layout>
              <c:showLegendKey val="0"/>
              <c:showVal val="1"/>
              <c:showCatName val="0"/>
              <c:showSerName val="0"/>
              <c:showPercent val="0"/>
              <c:showBubbleSize val="0"/>
            </c:dLbl>
            <c:dLbl>
              <c:idx val="7"/>
              <c:delete val="1"/>
            </c:dLbl>
            <c:dLbl>
              <c:idx val="8"/>
              <c:delete val="1"/>
            </c:dLbl>
            <c:dLbl>
              <c:idx val="9"/>
              <c:layout>
                <c:manualLayout>
                  <c:x val="-5.267333329241141E-2"/>
                  <c:y val="-3.1250273403324619E-2"/>
                </c:manualLayout>
              </c:layout>
              <c:showLegendKey val="0"/>
              <c:showVal val="1"/>
              <c:showCatName val="0"/>
              <c:showSerName val="0"/>
              <c:showPercent val="0"/>
              <c:showBubbleSize val="0"/>
            </c:dLbl>
            <c:dLbl>
              <c:idx val="10"/>
              <c:layout>
                <c:manualLayout>
                  <c:x val="-4.2138533914137331E-3"/>
                  <c:y val="-1.3888888888888909E-2"/>
                </c:manualLayout>
              </c:layout>
              <c:showLegendKey val="0"/>
              <c:showVal val="1"/>
              <c:showCatName val="0"/>
              <c:showSerName val="0"/>
              <c:showPercent val="0"/>
              <c:showBubbleSize val="0"/>
            </c:dLbl>
            <c:dLbl>
              <c:idx val="11"/>
              <c:layout>
                <c:manualLayout>
                  <c:x val="-6.1101040075238991E-2"/>
                  <c:y val="-2.7777777777777821E-2"/>
                </c:manualLayout>
              </c:layout>
              <c:showLegendKey val="0"/>
              <c:showVal val="1"/>
              <c:showCatName val="0"/>
              <c:showSerName val="0"/>
              <c:showPercent val="0"/>
              <c:showBubbleSize val="0"/>
            </c:dLbl>
            <c:dLbl>
              <c:idx val="12"/>
              <c:delete val="1"/>
            </c:dLbl>
            <c:dLbl>
              <c:idx val="13"/>
              <c:layout>
                <c:manualLayout>
                  <c:x val="-5.267316739267159E-2"/>
                  <c:y val="3.1250000000000111E-2"/>
                </c:manualLayout>
              </c:layout>
              <c:showLegendKey val="0"/>
              <c:showVal val="1"/>
              <c:showCatName val="0"/>
              <c:showSerName val="0"/>
              <c:showPercent val="0"/>
              <c:showBubbleSize val="0"/>
            </c:dLbl>
            <c:dLbl>
              <c:idx val="14"/>
              <c:layout>
                <c:manualLayout>
                  <c:x val="-7.374243434974026E-2"/>
                  <c:y val="-2.7778051181102305E-2"/>
                </c:manualLayout>
              </c:layout>
              <c:showLegendKey val="0"/>
              <c:showVal val="1"/>
              <c:showCatName val="0"/>
              <c:showSerName val="0"/>
              <c:showPercent val="0"/>
              <c:showBubbleSize val="0"/>
            </c:dLbl>
            <c:dLbl>
              <c:idx val="15"/>
              <c:layout>
                <c:manualLayout>
                  <c:x val="0"/>
                  <c:y val="-4.8611111111111119E-2"/>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trendline>
            <c:trendlineType val="linear"/>
            <c:dispRSqr val="0"/>
            <c:dispEq val="0"/>
          </c:trendline>
          <c:cat>
            <c:strRef>
              <c:f>Sheet1!$A$2:$A$17</c:f>
              <c:strCache>
                <c:ptCount val="16"/>
                <c:pt idx="0">
                  <c:v>1997-1998</c:v>
                </c:pt>
                <c:pt idx="1">
                  <c:v>1998-1999</c:v>
                </c:pt>
                <c:pt idx="2">
                  <c:v>1999-2000</c:v>
                </c:pt>
                <c:pt idx="3">
                  <c:v>2000-2001</c:v>
                </c:pt>
                <c:pt idx="4">
                  <c:v>2001-2002</c:v>
                </c:pt>
                <c:pt idx="5">
                  <c:v>2002-2003</c:v>
                </c:pt>
                <c:pt idx="6">
                  <c:v>2003-2004</c:v>
                </c:pt>
                <c:pt idx="7">
                  <c:v>2004-2005</c:v>
                </c:pt>
                <c:pt idx="8">
                  <c:v>2005-2006</c:v>
                </c:pt>
                <c:pt idx="9">
                  <c:v>2006-2007</c:v>
                </c:pt>
                <c:pt idx="10">
                  <c:v>2007-2008</c:v>
                </c:pt>
                <c:pt idx="11">
                  <c:v>2008-2009</c:v>
                </c:pt>
                <c:pt idx="12">
                  <c:v>2009-2010</c:v>
                </c:pt>
                <c:pt idx="13">
                  <c:v>2010-2011</c:v>
                </c:pt>
                <c:pt idx="14">
                  <c:v>2011-2012</c:v>
                </c:pt>
                <c:pt idx="15">
                  <c:v>2012-2013</c:v>
                </c:pt>
              </c:strCache>
            </c:strRef>
          </c:cat>
          <c:val>
            <c:numRef>
              <c:f>Sheet1!$B$2:$B$17</c:f>
              <c:numCache>
                <c:formatCode>_(* #,##0_);_(* \(#,##0\);_(* "-"??_);_(@_)</c:formatCode>
                <c:ptCount val="16"/>
                <c:pt idx="0">
                  <c:v>9711</c:v>
                </c:pt>
                <c:pt idx="1">
                  <c:v>10395</c:v>
                </c:pt>
                <c:pt idx="2">
                  <c:v>17448</c:v>
                </c:pt>
                <c:pt idx="3">
                  <c:v>20886</c:v>
                </c:pt>
                <c:pt idx="4">
                  <c:v>25269</c:v>
                </c:pt>
                <c:pt idx="5">
                  <c:v>29493</c:v>
                </c:pt>
                <c:pt idx="6">
                  <c:v>30009</c:v>
                </c:pt>
                <c:pt idx="7">
                  <c:v>30440</c:v>
                </c:pt>
                <c:pt idx="8">
                  <c:v>30685</c:v>
                </c:pt>
                <c:pt idx="9">
                  <c:v>32303</c:v>
                </c:pt>
                <c:pt idx="10">
                  <c:v>31806</c:v>
                </c:pt>
                <c:pt idx="11">
                  <c:v>40631</c:v>
                </c:pt>
                <c:pt idx="12">
                  <c:v>30712</c:v>
                </c:pt>
                <c:pt idx="13">
                  <c:v>25040</c:v>
                </c:pt>
                <c:pt idx="14">
                  <c:v>29772</c:v>
                </c:pt>
                <c:pt idx="15">
                  <c:v>28139</c:v>
                </c:pt>
              </c:numCache>
            </c:numRef>
          </c:val>
          <c:smooth val="0"/>
        </c:ser>
        <c:dLbls>
          <c:showLegendKey val="0"/>
          <c:showVal val="0"/>
          <c:showCatName val="0"/>
          <c:showSerName val="0"/>
          <c:showPercent val="0"/>
          <c:showBubbleSize val="0"/>
        </c:dLbls>
        <c:marker val="1"/>
        <c:smooth val="0"/>
        <c:axId val="90156416"/>
        <c:axId val="103421056"/>
      </c:lineChart>
      <c:catAx>
        <c:axId val="90156416"/>
        <c:scaling>
          <c:orientation val="minMax"/>
        </c:scaling>
        <c:delete val="0"/>
        <c:axPos val="b"/>
        <c:majorTickMark val="none"/>
        <c:minorTickMark val="none"/>
        <c:tickLblPos val="nextTo"/>
        <c:crossAx val="103421056"/>
        <c:crosses val="autoZero"/>
        <c:auto val="1"/>
        <c:lblAlgn val="ctr"/>
        <c:lblOffset val="100"/>
        <c:noMultiLvlLbl val="0"/>
      </c:catAx>
      <c:valAx>
        <c:axId val="103421056"/>
        <c:scaling>
          <c:orientation val="minMax"/>
        </c:scaling>
        <c:delete val="0"/>
        <c:axPos val="l"/>
        <c:majorGridlines/>
        <c:title>
          <c:tx>
            <c:rich>
              <a:bodyPr/>
              <a:lstStyle/>
              <a:p>
                <a:pPr>
                  <a:defRPr/>
                </a:pPr>
                <a:r>
                  <a:rPr lang="en-US"/>
                  <a:t>Participants</a:t>
                </a:r>
              </a:p>
            </c:rich>
          </c:tx>
          <c:layout/>
          <c:overlay val="0"/>
        </c:title>
        <c:numFmt formatCode="_(* #,##0_);_(* \(#,##0\);_(* &quot;-&quot;??_);_(@_)" sourceLinked="1"/>
        <c:majorTickMark val="none"/>
        <c:minorTickMark val="none"/>
        <c:tickLblPos val="nextTo"/>
        <c:crossAx val="9015641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'Overall Stats (2)'!$C$78</c:f>
              <c:strCache>
                <c:ptCount val="1"/>
                <c:pt idx="0">
                  <c:v>Apps/1000 7-10yr olds</c:v>
                </c:pt>
              </c:strCache>
            </c:strRef>
          </c:tx>
          <c:invertIfNegative val="0"/>
          <c:dLbls>
            <c:dLbl>
              <c:idx val="10"/>
              <c:layout>
                <c:manualLayout>
                  <c:x val="-1.4775473876787672E-3"/>
                  <c:y val="-5.0083735799749188E-2"/>
                </c:manualLayout>
              </c:layout>
              <c:dLblPos val="outEnd"/>
              <c:showLegendKey val="0"/>
              <c:showVal val="1"/>
              <c:showCatName val="0"/>
              <c:showSerName val="0"/>
              <c:showPercent val="0"/>
              <c:showBubbleSize val="0"/>
            </c:dLbl>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dLbls>
          <c:cat>
            <c:strRef>
              <c:f>'Overall Stats (2)'!$B$79:$B$89</c:f>
              <c:strCache>
                <c:ptCount val="11"/>
                <c:pt idx="0">
                  <c:v>West</c:v>
                </c:pt>
                <c:pt idx="1">
                  <c:v>BC</c:v>
                </c:pt>
                <c:pt idx="2">
                  <c:v>AB</c:v>
                </c:pt>
                <c:pt idx="6">
                  <c:v>ON</c:v>
                </c:pt>
                <c:pt idx="8">
                  <c:v>QC</c:v>
                </c:pt>
                <c:pt idx="10">
                  <c:v>Atlantic</c:v>
                </c:pt>
              </c:strCache>
            </c:strRef>
          </c:cat>
          <c:val>
            <c:numRef>
              <c:f>'Overall Stats (2)'!$C$79:$C$89</c:f>
              <c:numCache>
                <c:formatCode>0.0%</c:formatCode>
                <c:ptCount val="11"/>
                <c:pt idx="0">
                  <c:v>4.8826957400597802E-2</c:v>
                </c:pt>
                <c:pt idx="1">
                  <c:v>7.3289628508993093E-2</c:v>
                </c:pt>
                <c:pt idx="2">
                  <c:v>5.4238278966444502E-2</c:v>
                </c:pt>
                <c:pt idx="6">
                  <c:v>2.7075899816399313E-2</c:v>
                </c:pt>
                <c:pt idx="8">
                  <c:v>5.4506087611397018E-2</c:v>
                </c:pt>
                <c:pt idx="10">
                  <c:v>6.0851926977687626E-3</c:v>
                </c:pt>
              </c:numCache>
            </c:numRef>
          </c:val>
        </c:ser>
        <c:dLbls>
          <c:showLegendKey val="0"/>
          <c:showVal val="1"/>
          <c:showCatName val="0"/>
          <c:showSerName val="0"/>
          <c:showPercent val="0"/>
          <c:showBubbleSize val="0"/>
        </c:dLbls>
        <c:gapWidth val="150"/>
        <c:axId val="103228160"/>
        <c:axId val="103229312"/>
      </c:barChart>
      <c:catAx>
        <c:axId val="103228160"/>
        <c:scaling>
          <c:orientation val="minMax"/>
        </c:scaling>
        <c:delete val="0"/>
        <c:axPos val="b"/>
        <c:majorTickMark val="out"/>
        <c:minorTickMark val="none"/>
        <c:tickLblPos val="nextTo"/>
        <c:crossAx val="103229312"/>
        <c:crosses val="autoZero"/>
        <c:auto val="1"/>
        <c:lblAlgn val="ctr"/>
        <c:lblOffset val="100"/>
        <c:noMultiLvlLbl val="0"/>
      </c:catAx>
      <c:valAx>
        <c:axId val="103229312"/>
        <c:scaling>
          <c:orientation val="minMax"/>
        </c:scaling>
        <c:delete val="0"/>
        <c:axPos val="l"/>
        <c:majorGridlines/>
        <c:numFmt formatCode="0.0%" sourceLinked="1"/>
        <c:majorTickMark val="out"/>
        <c:minorTickMark val="none"/>
        <c:tickLblPos val="nextTo"/>
        <c:crossAx val="10322816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'Overall Stats (2)'!$C$92</c:f>
              <c:strCache>
                <c:ptCount val="1"/>
                <c:pt idx="0">
                  <c:v>Used 1+ times</c:v>
                </c:pt>
              </c:strCache>
            </c:strRef>
          </c:tx>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'Overall Stats (2)'!$B$93:$B$103</c:f>
              <c:strCache>
                <c:ptCount val="11"/>
                <c:pt idx="0">
                  <c:v>West</c:v>
                </c:pt>
                <c:pt idx="1">
                  <c:v>BC</c:v>
                </c:pt>
                <c:pt idx="2">
                  <c:v>AB</c:v>
                </c:pt>
                <c:pt idx="6">
                  <c:v>ON</c:v>
                </c:pt>
                <c:pt idx="8">
                  <c:v>QC</c:v>
                </c:pt>
                <c:pt idx="10">
                  <c:v>Atlantic</c:v>
                </c:pt>
              </c:strCache>
            </c:strRef>
          </c:cat>
          <c:val>
            <c:numRef>
              <c:f>'Overall Stats (2)'!$C$93:$C$103</c:f>
              <c:numCache>
                <c:formatCode>0%</c:formatCode>
                <c:ptCount val="11"/>
                <c:pt idx="0">
                  <c:v>0.70263366511054304</c:v>
                </c:pt>
                <c:pt idx="1">
                  <c:v>0.68165137614678928</c:v>
                </c:pt>
                <c:pt idx="2">
                  <c:v>0.72860530286699721</c:v>
                </c:pt>
                <c:pt idx="6">
                  <c:v>0.75652507676560921</c:v>
                </c:pt>
                <c:pt idx="8">
                  <c:v>0.86090961427749046</c:v>
                </c:pt>
                <c:pt idx="10">
                  <c:v>0.57543859649122797</c:v>
                </c:pt>
              </c:numCache>
            </c:numRef>
          </c:val>
        </c:ser>
        <c:dLbls>
          <c:showLegendKey val="0"/>
          <c:showVal val="1"/>
          <c:showCatName val="0"/>
          <c:showSerName val="0"/>
          <c:showPercent val="0"/>
          <c:showBubbleSize val="0"/>
        </c:dLbls>
        <c:gapWidth val="150"/>
        <c:axId val="103263616"/>
        <c:axId val="103303424"/>
      </c:barChart>
      <c:catAx>
        <c:axId val="103263616"/>
        <c:scaling>
          <c:orientation val="minMax"/>
        </c:scaling>
        <c:delete val="0"/>
        <c:axPos val="b"/>
        <c:majorTickMark val="out"/>
        <c:minorTickMark val="none"/>
        <c:tickLblPos val="nextTo"/>
        <c:crossAx val="103303424"/>
        <c:crosses val="autoZero"/>
        <c:auto val="1"/>
        <c:lblAlgn val="ctr"/>
        <c:lblOffset val="100"/>
        <c:noMultiLvlLbl val="0"/>
      </c:catAx>
      <c:valAx>
        <c:axId val="103303424"/>
        <c:scaling>
          <c:orientation val="minMax"/>
        </c:scaling>
        <c:delete val="0"/>
        <c:axPos val="l"/>
        <c:majorGridlines/>
        <c:numFmt formatCode="0%" sourceLinked="1"/>
        <c:majorTickMark val="out"/>
        <c:minorTickMark val="none"/>
        <c:tickLblPos val="nextTo"/>
        <c:crossAx val="103263616"/>
        <c:crosses val="autoZero"/>
        <c:crossBetween val="between"/>
        <c:majorUnit val="0.2"/>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strRef>
              <c:f>Analysis!$A$13:$A$23</c:f>
              <c:strCache>
                <c:ptCount val="11"/>
                <c:pt idx="0">
                  <c:v>0 days</c:v>
                </c:pt>
                <c:pt idx="1">
                  <c:v>1 days</c:v>
                </c:pt>
                <c:pt idx="2">
                  <c:v>2 days</c:v>
                </c:pt>
                <c:pt idx="3">
                  <c:v>3 days</c:v>
                </c:pt>
                <c:pt idx="4">
                  <c:v>4 days</c:v>
                </c:pt>
                <c:pt idx="5">
                  <c:v>5 days</c:v>
                </c:pt>
                <c:pt idx="6">
                  <c:v>6 days</c:v>
                </c:pt>
                <c:pt idx="7">
                  <c:v>7 days</c:v>
                </c:pt>
                <c:pt idx="8">
                  <c:v>8 days</c:v>
                </c:pt>
                <c:pt idx="9">
                  <c:v>9 days</c:v>
                </c:pt>
                <c:pt idx="10">
                  <c:v>10 days</c:v>
                </c:pt>
              </c:strCache>
            </c:strRef>
          </c:cat>
          <c:val>
            <c:numRef>
              <c:f>Analysis!$D$13:$D$23</c:f>
              <c:numCache>
                <c:formatCode>0%</c:formatCode>
                <c:ptCount val="11"/>
                <c:pt idx="0">
                  <c:v>0.27081887578070823</c:v>
                </c:pt>
                <c:pt idx="1">
                  <c:v>0.10467268100855906</c:v>
                </c:pt>
                <c:pt idx="2">
                  <c:v>5.2423085820032418E-2</c:v>
                </c:pt>
                <c:pt idx="3">
                  <c:v>5.5488086976636625E-2</c:v>
                </c:pt>
                <c:pt idx="4">
                  <c:v>4.2042563034929412E-2</c:v>
                </c:pt>
                <c:pt idx="5">
                  <c:v>6.3497571131158934E-2</c:v>
                </c:pt>
                <c:pt idx="6">
                  <c:v>3.6201711774230816E-2</c:v>
                </c:pt>
                <c:pt idx="7">
                  <c:v>1.6828591256072209E-2</c:v>
                </c:pt>
                <c:pt idx="8">
                  <c:v>2.8539208882720317E-2</c:v>
                </c:pt>
                <c:pt idx="9">
                  <c:v>8.5588711542909993E-3</c:v>
                </c:pt>
                <c:pt idx="10">
                  <c:v>0.32092875318066233</c:v>
                </c:pt>
              </c:numCache>
            </c:numRef>
          </c:val>
          <c:smooth val="0"/>
        </c:ser>
        <c:ser>
          <c:idx val="1"/>
          <c:order val="1"/>
          <c:spPr>
            <a:ln>
              <a:solidFill>
                <a:srgbClr val="4DB9FF"/>
              </a:solidFill>
            </a:ln>
          </c:spPr>
          <c:marker>
            <c:symbol val="none"/>
          </c:marker>
          <c:cat>
            <c:strRef>
              <c:f>Analysis!$A$13:$A$23</c:f>
              <c:strCache>
                <c:ptCount val="11"/>
                <c:pt idx="0">
                  <c:v>0 days</c:v>
                </c:pt>
                <c:pt idx="1">
                  <c:v>1 days</c:v>
                </c:pt>
                <c:pt idx="2">
                  <c:v>2 days</c:v>
                </c:pt>
                <c:pt idx="3">
                  <c:v>3 days</c:v>
                </c:pt>
                <c:pt idx="4">
                  <c:v>4 days</c:v>
                </c:pt>
                <c:pt idx="5">
                  <c:v>5 days</c:v>
                </c:pt>
                <c:pt idx="6">
                  <c:v>6 days</c:v>
                </c:pt>
                <c:pt idx="7">
                  <c:v>7 days</c:v>
                </c:pt>
                <c:pt idx="8">
                  <c:v>8 days</c:v>
                </c:pt>
                <c:pt idx="9">
                  <c:v>9 days</c:v>
                </c:pt>
                <c:pt idx="10">
                  <c:v>10 days</c:v>
                </c:pt>
              </c:strCache>
            </c:strRef>
          </c:cat>
          <c:val>
            <c:numRef>
              <c:f>Analysis!$E$13:$E$23</c:f>
              <c:numCache>
                <c:formatCode>0%</c:formatCode>
                <c:ptCount val="11"/>
                <c:pt idx="0">
                  <c:v>0.47976934788946812</c:v>
                </c:pt>
                <c:pt idx="1">
                  <c:v>6.9422397874890726E-2</c:v>
                </c:pt>
                <c:pt idx="2">
                  <c:v>4.1821892513524882E-2</c:v>
                </c:pt>
                <c:pt idx="3">
                  <c:v>3.99753798308983E-2</c:v>
                </c:pt>
                <c:pt idx="4">
                  <c:v>3.2880883734490898E-2</c:v>
                </c:pt>
                <c:pt idx="5">
                  <c:v>4.259937153778872E-2</c:v>
                </c:pt>
                <c:pt idx="6">
                  <c:v>2.7535715442677119E-2</c:v>
                </c:pt>
                <c:pt idx="7">
                  <c:v>1.2180504713466605E-2</c:v>
                </c:pt>
                <c:pt idx="8">
                  <c:v>2.1898992516764419E-2</c:v>
                </c:pt>
                <c:pt idx="9">
                  <c:v>6.0902523567332913E-3</c:v>
                </c:pt>
                <c:pt idx="10">
                  <c:v>0.22582526158929705</c:v>
                </c:pt>
              </c:numCache>
            </c:numRef>
          </c:val>
          <c:smooth val="0"/>
        </c:ser>
        <c:ser>
          <c:idx val="2"/>
          <c:order val="2"/>
          <c:spPr>
            <a:ln>
              <a:solidFill>
                <a:srgbClr val="FFD734"/>
              </a:solidFill>
            </a:ln>
          </c:spPr>
          <c:marker>
            <c:symbol val="none"/>
          </c:marker>
          <c:cat>
            <c:strRef>
              <c:f>Analysis!$A$13:$A$23</c:f>
              <c:strCache>
                <c:ptCount val="11"/>
                <c:pt idx="0">
                  <c:v>0 days</c:v>
                </c:pt>
                <c:pt idx="1">
                  <c:v>1 days</c:v>
                </c:pt>
                <c:pt idx="2">
                  <c:v>2 days</c:v>
                </c:pt>
                <c:pt idx="3">
                  <c:v>3 days</c:v>
                </c:pt>
                <c:pt idx="4">
                  <c:v>4 days</c:v>
                </c:pt>
                <c:pt idx="5">
                  <c:v>5 days</c:v>
                </c:pt>
                <c:pt idx="6">
                  <c:v>6 days</c:v>
                </c:pt>
                <c:pt idx="7">
                  <c:v>7 days</c:v>
                </c:pt>
                <c:pt idx="8">
                  <c:v>8 days</c:v>
                </c:pt>
                <c:pt idx="9">
                  <c:v>9 days</c:v>
                </c:pt>
                <c:pt idx="10">
                  <c:v>10 days</c:v>
                </c:pt>
              </c:strCache>
            </c:strRef>
          </c:cat>
          <c:val>
            <c:numRef>
              <c:f>Analysis!$F$13:$F$23</c:f>
              <c:numCache>
                <c:formatCode>0%</c:formatCode>
                <c:ptCount val="11"/>
                <c:pt idx="0">
                  <c:v>0.29637923513159797</c:v>
                </c:pt>
                <c:pt idx="1">
                  <c:v>5.4471426494110804E-2</c:v>
                </c:pt>
                <c:pt idx="2">
                  <c:v>5.5140322815180998E-2</c:v>
                </c:pt>
                <c:pt idx="3">
                  <c:v>4.8364112258252087E-2</c:v>
                </c:pt>
                <c:pt idx="4">
                  <c:v>4.0366438854151539E-2</c:v>
                </c:pt>
                <c:pt idx="5">
                  <c:v>5.3889777519267087E-2</c:v>
                </c:pt>
                <c:pt idx="6">
                  <c:v>3.6004071542823916E-2</c:v>
                </c:pt>
                <c:pt idx="7">
                  <c:v>1.6169841500654401E-2</c:v>
                </c:pt>
                <c:pt idx="8">
                  <c:v>3.0187581794387082E-2</c:v>
                </c:pt>
                <c:pt idx="9">
                  <c:v>9.1609713537879941E-3</c:v>
                </c:pt>
                <c:pt idx="10">
                  <c:v>0.35986622073578611</c:v>
                </c:pt>
              </c:numCache>
            </c:numRef>
          </c:val>
          <c:smooth val="0"/>
        </c:ser>
        <c:dLbls>
          <c:showLegendKey val="0"/>
          <c:showVal val="0"/>
          <c:showCatName val="0"/>
          <c:showSerName val="0"/>
          <c:showPercent val="0"/>
          <c:showBubbleSize val="0"/>
        </c:dLbls>
        <c:marker val="1"/>
        <c:smooth val="0"/>
        <c:axId val="103489536"/>
        <c:axId val="103491072"/>
      </c:lineChart>
      <c:catAx>
        <c:axId val="103489536"/>
        <c:scaling>
          <c:orientation val="minMax"/>
        </c:scaling>
        <c:delete val="0"/>
        <c:axPos val="b"/>
        <c:majorTickMark val="out"/>
        <c:minorTickMark val="none"/>
        <c:tickLblPos val="nextTo"/>
        <c:crossAx val="103491072"/>
        <c:crosses val="autoZero"/>
        <c:auto val="1"/>
        <c:lblAlgn val="ctr"/>
        <c:lblOffset val="100"/>
        <c:noMultiLvlLbl val="0"/>
      </c:catAx>
      <c:valAx>
        <c:axId val="103491072"/>
        <c:scaling>
          <c:orientation val="minMax"/>
        </c:scaling>
        <c:delete val="0"/>
        <c:axPos val="l"/>
        <c:majorGridlines/>
        <c:numFmt formatCode="0%" sourceLinked="1"/>
        <c:majorTickMark val="out"/>
        <c:minorTickMark val="none"/>
        <c:tickLblPos val="nextTo"/>
        <c:crossAx val="103489536"/>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Total Site Visits</a:t>
            </a:r>
          </a:p>
        </c:rich>
      </c:tx>
      <c:layout/>
      <c:overlay val="0"/>
    </c:title>
    <c:autoTitleDeleted val="0"/>
    <c:plotArea>
      <c:layout/>
      <c:lineChart>
        <c:grouping val="standard"/>
        <c:varyColors val="0"/>
        <c:ser>
          <c:idx val="0"/>
          <c:order val="0"/>
          <c:tx>
            <c:strRef>
              <c:f>Dataset1!$M$3</c:f>
              <c:strCache>
                <c:ptCount val="1"/>
                <c:pt idx="0">
                  <c:v>2012/13 Visits</c:v>
                </c:pt>
              </c:strCache>
            </c:strRef>
          </c:tx>
          <c:spPr>
            <a:ln>
              <a:solidFill>
                <a:srgbClr val="60CEFF"/>
              </a:solidFill>
            </a:ln>
          </c:spPr>
          <c:marker>
            <c:symbol val="none"/>
          </c:marker>
          <c:cat>
            <c:numRef>
              <c:f>Dataset1!$L$4:$L$188</c:f>
              <c:numCache>
                <c:formatCode>m/d/yy</c:formatCode>
                <c:ptCount val="185"/>
                <c:pt idx="0">
                  <c:v>41153</c:v>
                </c:pt>
                <c:pt idx="1">
                  <c:v>41154</c:v>
                </c:pt>
                <c:pt idx="2">
                  <c:v>41155</c:v>
                </c:pt>
                <c:pt idx="3">
                  <c:v>41156</c:v>
                </c:pt>
                <c:pt idx="4">
                  <c:v>41157</c:v>
                </c:pt>
                <c:pt idx="5">
                  <c:v>41158</c:v>
                </c:pt>
                <c:pt idx="6">
                  <c:v>41159</c:v>
                </c:pt>
                <c:pt idx="7">
                  <c:v>41160</c:v>
                </c:pt>
                <c:pt idx="8">
                  <c:v>41161</c:v>
                </c:pt>
                <c:pt idx="9">
                  <c:v>41162</c:v>
                </c:pt>
                <c:pt idx="10">
                  <c:v>41163</c:v>
                </c:pt>
                <c:pt idx="11">
                  <c:v>41164</c:v>
                </c:pt>
                <c:pt idx="12">
                  <c:v>41165</c:v>
                </c:pt>
                <c:pt idx="13">
                  <c:v>41166</c:v>
                </c:pt>
                <c:pt idx="14">
                  <c:v>41167</c:v>
                </c:pt>
                <c:pt idx="15">
                  <c:v>41168</c:v>
                </c:pt>
                <c:pt idx="16">
                  <c:v>41169</c:v>
                </c:pt>
                <c:pt idx="17">
                  <c:v>41170</c:v>
                </c:pt>
                <c:pt idx="18">
                  <c:v>41171</c:v>
                </c:pt>
                <c:pt idx="19">
                  <c:v>41172</c:v>
                </c:pt>
                <c:pt idx="20">
                  <c:v>41173</c:v>
                </c:pt>
                <c:pt idx="21">
                  <c:v>41174</c:v>
                </c:pt>
                <c:pt idx="22">
                  <c:v>41175</c:v>
                </c:pt>
                <c:pt idx="23">
                  <c:v>41176</c:v>
                </c:pt>
                <c:pt idx="24">
                  <c:v>41177</c:v>
                </c:pt>
                <c:pt idx="25">
                  <c:v>41178</c:v>
                </c:pt>
                <c:pt idx="26">
                  <c:v>41179</c:v>
                </c:pt>
                <c:pt idx="27">
                  <c:v>41180</c:v>
                </c:pt>
                <c:pt idx="28">
                  <c:v>41181</c:v>
                </c:pt>
                <c:pt idx="29">
                  <c:v>41182</c:v>
                </c:pt>
                <c:pt idx="30">
                  <c:v>41183</c:v>
                </c:pt>
                <c:pt idx="31">
                  <c:v>41184</c:v>
                </c:pt>
                <c:pt idx="32">
                  <c:v>41185</c:v>
                </c:pt>
                <c:pt idx="33">
                  <c:v>41186</c:v>
                </c:pt>
                <c:pt idx="34">
                  <c:v>41187</c:v>
                </c:pt>
                <c:pt idx="35">
                  <c:v>41188</c:v>
                </c:pt>
                <c:pt idx="36">
                  <c:v>41189</c:v>
                </c:pt>
                <c:pt idx="37">
                  <c:v>41190</c:v>
                </c:pt>
                <c:pt idx="38">
                  <c:v>41191</c:v>
                </c:pt>
                <c:pt idx="39">
                  <c:v>41192</c:v>
                </c:pt>
                <c:pt idx="40">
                  <c:v>41193</c:v>
                </c:pt>
                <c:pt idx="41">
                  <c:v>41194</c:v>
                </c:pt>
                <c:pt idx="42">
                  <c:v>41195</c:v>
                </c:pt>
                <c:pt idx="43">
                  <c:v>41196</c:v>
                </c:pt>
                <c:pt idx="44">
                  <c:v>41197</c:v>
                </c:pt>
                <c:pt idx="45">
                  <c:v>41198</c:v>
                </c:pt>
                <c:pt idx="46">
                  <c:v>41199</c:v>
                </c:pt>
                <c:pt idx="47">
                  <c:v>41200</c:v>
                </c:pt>
                <c:pt idx="48">
                  <c:v>41201</c:v>
                </c:pt>
                <c:pt idx="49">
                  <c:v>41202</c:v>
                </c:pt>
                <c:pt idx="50">
                  <c:v>41203</c:v>
                </c:pt>
                <c:pt idx="51">
                  <c:v>41204</c:v>
                </c:pt>
                <c:pt idx="52">
                  <c:v>41205</c:v>
                </c:pt>
                <c:pt idx="53">
                  <c:v>41206</c:v>
                </c:pt>
                <c:pt idx="54">
                  <c:v>41207</c:v>
                </c:pt>
                <c:pt idx="55">
                  <c:v>41208</c:v>
                </c:pt>
                <c:pt idx="56">
                  <c:v>41209</c:v>
                </c:pt>
                <c:pt idx="57">
                  <c:v>41210</c:v>
                </c:pt>
                <c:pt idx="58">
                  <c:v>41211</c:v>
                </c:pt>
                <c:pt idx="59">
                  <c:v>41212</c:v>
                </c:pt>
                <c:pt idx="60">
                  <c:v>41213</c:v>
                </c:pt>
                <c:pt idx="61">
                  <c:v>41214</c:v>
                </c:pt>
                <c:pt idx="62">
                  <c:v>41215</c:v>
                </c:pt>
                <c:pt idx="63">
                  <c:v>41216</c:v>
                </c:pt>
                <c:pt idx="64">
                  <c:v>41217</c:v>
                </c:pt>
                <c:pt idx="65">
                  <c:v>41218</c:v>
                </c:pt>
                <c:pt idx="66">
                  <c:v>41219</c:v>
                </c:pt>
                <c:pt idx="67">
                  <c:v>41220</c:v>
                </c:pt>
                <c:pt idx="68">
                  <c:v>41221</c:v>
                </c:pt>
                <c:pt idx="69">
                  <c:v>41222</c:v>
                </c:pt>
                <c:pt idx="70">
                  <c:v>41223</c:v>
                </c:pt>
                <c:pt idx="71">
                  <c:v>41224</c:v>
                </c:pt>
                <c:pt idx="72">
                  <c:v>41225</c:v>
                </c:pt>
                <c:pt idx="73">
                  <c:v>41226</c:v>
                </c:pt>
                <c:pt idx="74">
                  <c:v>41227</c:v>
                </c:pt>
                <c:pt idx="75">
                  <c:v>41228</c:v>
                </c:pt>
                <c:pt idx="76">
                  <c:v>41229</c:v>
                </c:pt>
                <c:pt idx="77">
                  <c:v>41230</c:v>
                </c:pt>
                <c:pt idx="78">
                  <c:v>41231</c:v>
                </c:pt>
                <c:pt idx="79">
                  <c:v>41232</c:v>
                </c:pt>
                <c:pt idx="80">
                  <c:v>41233</c:v>
                </c:pt>
                <c:pt idx="81">
                  <c:v>41234</c:v>
                </c:pt>
                <c:pt idx="82">
                  <c:v>41235</c:v>
                </c:pt>
                <c:pt idx="83">
                  <c:v>41236</c:v>
                </c:pt>
                <c:pt idx="84">
                  <c:v>41237</c:v>
                </c:pt>
                <c:pt idx="85">
                  <c:v>41238</c:v>
                </c:pt>
                <c:pt idx="86">
                  <c:v>41239</c:v>
                </c:pt>
                <c:pt idx="87">
                  <c:v>41240</c:v>
                </c:pt>
                <c:pt idx="88">
                  <c:v>41241</c:v>
                </c:pt>
                <c:pt idx="89">
                  <c:v>41242</c:v>
                </c:pt>
                <c:pt idx="90">
                  <c:v>41243</c:v>
                </c:pt>
                <c:pt idx="91">
                  <c:v>41244</c:v>
                </c:pt>
                <c:pt idx="92">
                  <c:v>41245</c:v>
                </c:pt>
                <c:pt idx="93">
                  <c:v>41246</c:v>
                </c:pt>
                <c:pt idx="94">
                  <c:v>41247</c:v>
                </c:pt>
                <c:pt idx="95">
                  <c:v>41248</c:v>
                </c:pt>
                <c:pt idx="96">
                  <c:v>41249</c:v>
                </c:pt>
                <c:pt idx="97">
                  <c:v>41250</c:v>
                </c:pt>
                <c:pt idx="98">
                  <c:v>41251</c:v>
                </c:pt>
                <c:pt idx="99">
                  <c:v>41252</c:v>
                </c:pt>
                <c:pt idx="100">
                  <c:v>41253</c:v>
                </c:pt>
                <c:pt idx="101">
                  <c:v>41254</c:v>
                </c:pt>
                <c:pt idx="102">
                  <c:v>41255</c:v>
                </c:pt>
                <c:pt idx="103">
                  <c:v>41256</c:v>
                </c:pt>
                <c:pt idx="104">
                  <c:v>41257</c:v>
                </c:pt>
                <c:pt idx="105">
                  <c:v>41258</c:v>
                </c:pt>
                <c:pt idx="106">
                  <c:v>41259</c:v>
                </c:pt>
                <c:pt idx="107">
                  <c:v>41260</c:v>
                </c:pt>
                <c:pt idx="108">
                  <c:v>41261</c:v>
                </c:pt>
                <c:pt idx="109">
                  <c:v>41262</c:v>
                </c:pt>
                <c:pt idx="110">
                  <c:v>41263</c:v>
                </c:pt>
                <c:pt idx="111">
                  <c:v>41264</c:v>
                </c:pt>
                <c:pt idx="112">
                  <c:v>41265</c:v>
                </c:pt>
                <c:pt idx="113">
                  <c:v>41266</c:v>
                </c:pt>
                <c:pt idx="114">
                  <c:v>41267</c:v>
                </c:pt>
                <c:pt idx="115">
                  <c:v>41268</c:v>
                </c:pt>
                <c:pt idx="116">
                  <c:v>41269</c:v>
                </c:pt>
                <c:pt idx="117">
                  <c:v>41270</c:v>
                </c:pt>
                <c:pt idx="118">
                  <c:v>41271</c:v>
                </c:pt>
                <c:pt idx="119">
                  <c:v>41272</c:v>
                </c:pt>
                <c:pt idx="120">
                  <c:v>41273</c:v>
                </c:pt>
                <c:pt idx="121">
                  <c:v>41274</c:v>
                </c:pt>
                <c:pt idx="122">
                  <c:v>41275</c:v>
                </c:pt>
                <c:pt idx="123">
                  <c:v>41276</c:v>
                </c:pt>
                <c:pt idx="124">
                  <c:v>41277</c:v>
                </c:pt>
                <c:pt idx="125">
                  <c:v>41278</c:v>
                </c:pt>
                <c:pt idx="126">
                  <c:v>41279</c:v>
                </c:pt>
                <c:pt idx="127">
                  <c:v>41280</c:v>
                </c:pt>
                <c:pt idx="128">
                  <c:v>41281</c:v>
                </c:pt>
                <c:pt idx="129">
                  <c:v>41282</c:v>
                </c:pt>
                <c:pt idx="130">
                  <c:v>41283</c:v>
                </c:pt>
                <c:pt idx="131">
                  <c:v>41284</c:v>
                </c:pt>
                <c:pt idx="132">
                  <c:v>41285</c:v>
                </c:pt>
                <c:pt idx="133">
                  <c:v>41286</c:v>
                </c:pt>
                <c:pt idx="134">
                  <c:v>41287</c:v>
                </c:pt>
                <c:pt idx="135">
                  <c:v>41288</c:v>
                </c:pt>
                <c:pt idx="136">
                  <c:v>41289</c:v>
                </c:pt>
                <c:pt idx="137">
                  <c:v>41290</c:v>
                </c:pt>
                <c:pt idx="138">
                  <c:v>41291</c:v>
                </c:pt>
                <c:pt idx="139">
                  <c:v>41292</c:v>
                </c:pt>
                <c:pt idx="140">
                  <c:v>41293</c:v>
                </c:pt>
                <c:pt idx="141">
                  <c:v>41294</c:v>
                </c:pt>
                <c:pt idx="142">
                  <c:v>41295</c:v>
                </c:pt>
                <c:pt idx="143">
                  <c:v>41296</c:v>
                </c:pt>
                <c:pt idx="144">
                  <c:v>41297</c:v>
                </c:pt>
                <c:pt idx="145">
                  <c:v>41298</c:v>
                </c:pt>
                <c:pt idx="146">
                  <c:v>41299</c:v>
                </c:pt>
                <c:pt idx="147">
                  <c:v>41300</c:v>
                </c:pt>
                <c:pt idx="148">
                  <c:v>41301</c:v>
                </c:pt>
                <c:pt idx="149">
                  <c:v>41302</c:v>
                </c:pt>
                <c:pt idx="150">
                  <c:v>41303</c:v>
                </c:pt>
                <c:pt idx="151">
                  <c:v>41304</c:v>
                </c:pt>
                <c:pt idx="152">
                  <c:v>41305</c:v>
                </c:pt>
                <c:pt idx="153">
                  <c:v>41306</c:v>
                </c:pt>
                <c:pt idx="154">
                  <c:v>41307</c:v>
                </c:pt>
                <c:pt idx="155">
                  <c:v>41308</c:v>
                </c:pt>
                <c:pt idx="156">
                  <c:v>41309</c:v>
                </c:pt>
                <c:pt idx="157">
                  <c:v>41310</c:v>
                </c:pt>
                <c:pt idx="158">
                  <c:v>41311</c:v>
                </c:pt>
                <c:pt idx="159">
                  <c:v>41312</c:v>
                </c:pt>
                <c:pt idx="160">
                  <c:v>41313</c:v>
                </c:pt>
                <c:pt idx="161">
                  <c:v>41314</c:v>
                </c:pt>
                <c:pt idx="162">
                  <c:v>41315</c:v>
                </c:pt>
                <c:pt idx="163">
                  <c:v>41316</c:v>
                </c:pt>
                <c:pt idx="164">
                  <c:v>41317</c:v>
                </c:pt>
                <c:pt idx="165">
                  <c:v>41318</c:v>
                </c:pt>
                <c:pt idx="166">
                  <c:v>41319</c:v>
                </c:pt>
                <c:pt idx="167">
                  <c:v>41320</c:v>
                </c:pt>
                <c:pt idx="168">
                  <c:v>41321</c:v>
                </c:pt>
                <c:pt idx="169">
                  <c:v>41322</c:v>
                </c:pt>
                <c:pt idx="170">
                  <c:v>41323</c:v>
                </c:pt>
                <c:pt idx="171">
                  <c:v>41324</c:v>
                </c:pt>
                <c:pt idx="172">
                  <c:v>41325</c:v>
                </c:pt>
                <c:pt idx="173">
                  <c:v>41326</c:v>
                </c:pt>
                <c:pt idx="174">
                  <c:v>41327</c:v>
                </c:pt>
                <c:pt idx="175">
                  <c:v>41328</c:v>
                </c:pt>
                <c:pt idx="176">
                  <c:v>41329</c:v>
                </c:pt>
                <c:pt idx="177">
                  <c:v>41330</c:v>
                </c:pt>
                <c:pt idx="178">
                  <c:v>41331</c:v>
                </c:pt>
                <c:pt idx="179">
                  <c:v>41332</c:v>
                </c:pt>
                <c:pt idx="180">
                  <c:v>41333</c:v>
                </c:pt>
                <c:pt idx="181">
                  <c:v>41334</c:v>
                </c:pt>
                <c:pt idx="182">
                  <c:v>41335</c:v>
                </c:pt>
                <c:pt idx="183">
                  <c:v>41336</c:v>
                </c:pt>
                <c:pt idx="184">
                  <c:v>41337</c:v>
                </c:pt>
              </c:numCache>
            </c:numRef>
          </c:cat>
          <c:val>
            <c:numRef>
              <c:f>Dataset1!$M$4:$M$188</c:f>
              <c:numCache>
                <c:formatCode>General</c:formatCode>
                <c:ptCount val="185"/>
                <c:pt idx="0">
                  <c:v>111</c:v>
                </c:pt>
                <c:pt idx="1">
                  <c:v>125</c:v>
                </c:pt>
                <c:pt idx="2">
                  <c:v>196</c:v>
                </c:pt>
                <c:pt idx="3">
                  <c:v>274</c:v>
                </c:pt>
                <c:pt idx="4">
                  <c:v>214</c:v>
                </c:pt>
                <c:pt idx="5">
                  <c:v>262</c:v>
                </c:pt>
                <c:pt idx="6">
                  <c:v>233</c:v>
                </c:pt>
                <c:pt idx="7">
                  <c:v>204</c:v>
                </c:pt>
                <c:pt idx="8">
                  <c:v>235</c:v>
                </c:pt>
                <c:pt idx="9">
                  <c:v>302</c:v>
                </c:pt>
                <c:pt idx="10">
                  <c:v>291</c:v>
                </c:pt>
                <c:pt idx="11">
                  <c:v>205</c:v>
                </c:pt>
                <c:pt idx="12">
                  <c:v>227</c:v>
                </c:pt>
                <c:pt idx="13">
                  <c:v>218</c:v>
                </c:pt>
                <c:pt idx="14">
                  <c:v>185</c:v>
                </c:pt>
                <c:pt idx="15">
                  <c:v>223</c:v>
                </c:pt>
                <c:pt idx="16">
                  <c:v>335</c:v>
                </c:pt>
                <c:pt idx="17">
                  <c:v>324</c:v>
                </c:pt>
                <c:pt idx="18">
                  <c:v>289</c:v>
                </c:pt>
                <c:pt idx="19">
                  <c:v>410</c:v>
                </c:pt>
                <c:pt idx="20">
                  <c:v>439</c:v>
                </c:pt>
                <c:pt idx="21">
                  <c:v>334</c:v>
                </c:pt>
                <c:pt idx="22">
                  <c:v>346</c:v>
                </c:pt>
                <c:pt idx="23">
                  <c:v>509</c:v>
                </c:pt>
                <c:pt idx="24">
                  <c:v>392</c:v>
                </c:pt>
                <c:pt idx="25">
                  <c:v>389</c:v>
                </c:pt>
                <c:pt idx="26">
                  <c:v>381</c:v>
                </c:pt>
                <c:pt idx="27">
                  <c:v>368</c:v>
                </c:pt>
                <c:pt idx="28">
                  <c:v>305</c:v>
                </c:pt>
                <c:pt idx="29">
                  <c:v>383</c:v>
                </c:pt>
                <c:pt idx="30">
                  <c:v>556</c:v>
                </c:pt>
                <c:pt idx="31">
                  <c:v>512</c:v>
                </c:pt>
                <c:pt idx="32">
                  <c:v>465</c:v>
                </c:pt>
                <c:pt idx="33">
                  <c:v>595</c:v>
                </c:pt>
                <c:pt idx="34">
                  <c:v>447</c:v>
                </c:pt>
                <c:pt idx="35">
                  <c:v>329</c:v>
                </c:pt>
                <c:pt idx="36">
                  <c:v>310</c:v>
                </c:pt>
                <c:pt idx="37">
                  <c:v>423</c:v>
                </c:pt>
                <c:pt idx="38">
                  <c:v>524</c:v>
                </c:pt>
                <c:pt idx="39">
                  <c:v>888</c:v>
                </c:pt>
                <c:pt idx="40">
                  <c:v>913</c:v>
                </c:pt>
                <c:pt idx="41">
                  <c:v>781</c:v>
                </c:pt>
                <c:pt idx="42">
                  <c:v>539</c:v>
                </c:pt>
                <c:pt idx="43">
                  <c:v>771</c:v>
                </c:pt>
                <c:pt idx="44">
                  <c:v>914</c:v>
                </c:pt>
                <c:pt idx="45">
                  <c:v>765</c:v>
                </c:pt>
                <c:pt idx="46">
                  <c:v>679</c:v>
                </c:pt>
                <c:pt idx="47">
                  <c:v>601</c:v>
                </c:pt>
                <c:pt idx="48">
                  <c:v>774</c:v>
                </c:pt>
                <c:pt idx="49">
                  <c:v>630</c:v>
                </c:pt>
                <c:pt idx="50">
                  <c:v>815</c:v>
                </c:pt>
                <c:pt idx="51">
                  <c:v>929</c:v>
                </c:pt>
                <c:pt idx="52">
                  <c:v>895</c:v>
                </c:pt>
                <c:pt idx="53">
                  <c:v>527</c:v>
                </c:pt>
                <c:pt idx="54">
                  <c:v>631</c:v>
                </c:pt>
                <c:pt idx="55">
                  <c:v>759</c:v>
                </c:pt>
                <c:pt idx="56">
                  <c:v>667</c:v>
                </c:pt>
                <c:pt idx="57">
                  <c:v>1149</c:v>
                </c:pt>
                <c:pt idx="58">
                  <c:v>1394</c:v>
                </c:pt>
                <c:pt idx="59">
                  <c:v>1046</c:v>
                </c:pt>
                <c:pt idx="60">
                  <c:v>825</c:v>
                </c:pt>
                <c:pt idx="61">
                  <c:v>883</c:v>
                </c:pt>
                <c:pt idx="62">
                  <c:v>980</c:v>
                </c:pt>
                <c:pt idx="63">
                  <c:v>852</c:v>
                </c:pt>
                <c:pt idx="64">
                  <c:v>1073</c:v>
                </c:pt>
                <c:pt idx="65">
                  <c:v>1328</c:v>
                </c:pt>
                <c:pt idx="66">
                  <c:v>1325</c:v>
                </c:pt>
                <c:pt idx="67">
                  <c:v>1453</c:v>
                </c:pt>
                <c:pt idx="68">
                  <c:v>1402</c:v>
                </c:pt>
                <c:pt idx="69">
                  <c:v>1242</c:v>
                </c:pt>
                <c:pt idx="70">
                  <c:v>1069</c:v>
                </c:pt>
                <c:pt idx="71">
                  <c:v>1187</c:v>
                </c:pt>
                <c:pt idx="72">
                  <c:v>1730</c:v>
                </c:pt>
                <c:pt idx="73">
                  <c:v>1705</c:v>
                </c:pt>
                <c:pt idx="74">
                  <c:v>1605</c:v>
                </c:pt>
                <c:pt idx="75">
                  <c:v>2078</c:v>
                </c:pt>
                <c:pt idx="76">
                  <c:v>2374</c:v>
                </c:pt>
                <c:pt idx="77">
                  <c:v>2330</c:v>
                </c:pt>
                <c:pt idx="78">
                  <c:v>2695</c:v>
                </c:pt>
                <c:pt idx="79">
                  <c:v>2673</c:v>
                </c:pt>
                <c:pt idx="80">
                  <c:v>2426</c:v>
                </c:pt>
                <c:pt idx="81">
                  <c:v>2979</c:v>
                </c:pt>
                <c:pt idx="82">
                  <c:v>2649</c:v>
                </c:pt>
                <c:pt idx="83">
                  <c:v>2335</c:v>
                </c:pt>
                <c:pt idx="84">
                  <c:v>1956</c:v>
                </c:pt>
                <c:pt idx="85">
                  <c:v>1938</c:v>
                </c:pt>
                <c:pt idx="86">
                  <c:v>2370</c:v>
                </c:pt>
                <c:pt idx="87">
                  <c:v>2276</c:v>
                </c:pt>
                <c:pt idx="88">
                  <c:v>2249</c:v>
                </c:pt>
                <c:pt idx="89">
                  <c:v>2097</c:v>
                </c:pt>
                <c:pt idx="90">
                  <c:v>2042</c:v>
                </c:pt>
                <c:pt idx="91">
                  <c:v>1610</c:v>
                </c:pt>
                <c:pt idx="92">
                  <c:v>1927</c:v>
                </c:pt>
                <c:pt idx="93">
                  <c:v>2270</c:v>
                </c:pt>
                <c:pt idx="94">
                  <c:v>2042</c:v>
                </c:pt>
                <c:pt idx="95">
                  <c:v>2216</c:v>
                </c:pt>
                <c:pt idx="96">
                  <c:v>1959</c:v>
                </c:pt>
                <c:pt idx="97">
                  <c:v>1934</c:v>
                </c:pt>
                <c:pt idx="98">
                  <c:v>1606</c:v>
                </c:pt>
                <c:pt idx="99">
                  <c:v>1757</c:v>
                </c:pt>
                <c:pt idx="100">
                  <c:v>2801</c:v>
                </c:pt>
                <c:pt idx="101">
                  <c:v>2303</c:v>
                </c:pt>
                <c:pt idx="102">
                  <c:v>2050</c:v>
                </c:pt>
                <c:pt idx="103">
                  <c:v>1846</c:v>
                </c:pt>
                <c:pt idx="104">
                  <c:v>1723</c:v>
                </c:pt>
                <c:pt idx="105">
                  <c:v>1393</c:v>
                </c:pt>
                <c:pt idx="106">
                  <c:v>1489</c:v>
                </c:pt>
                <c:pt idx="107">
                  <c:v>1698</c:v>
                </c:pt>
                <c:pt idx="108">
                  <c:v>1672</c:v>
                </c:pt>
                <c:pt idx="109">
                  <c:v>1396</c:v>
                </c:pt>
                <c:pt idx="110">
                  <c:v>1262</c:v>
                </c:pt>
                <c:pt idx="111">
                  <c:v>1362</c:v>
                </c:pt>
                <c:pt idx="112">
                  <c:v>1258</c:v>
                </c:pt>
                <c:pt idx="113">
                  <c:v>1048</c:v>
                </c:pt>
                <c:pt idx="114">
                  <c:v>891</c:v>
                </c:pt>
                <c:pt idx="115">
                  <c:v>798</c:v>
                </c:pt>
                <c:pt idx="116">
                  <c:v>1525</c:v>
                </c:pt>
                <c:pt idx="117">
                  <c:v>1982</c:v>
                </c:pt>
                <c:pt idx="118">
                  <c:v>2290</c:v>
                </c:pt>
                <c:pt idx="119">
                  <c:v>2153</c:v>
                </c:pt>
                <c:pt idx="120">
                  <c:v>2087</c:v>
                </c:pt>
                <c:pt idx="121">
                  <c:v>1634</c:v>
                </c:pt>
                <c:pt idx="122">
                  <c:v>1770</c:v>
                </c:pt>
                <c:pt idx="123">
                  <c:v>2517</c:v>
                </c:pt>
                <c:pt idx="124">
                  <c:v>2570</c:v>
                </c:pt>
                <c:pt idx="125">
                  <c:v>2498</c:v>
                </c:pt>
                <c:pt idx="126">
                  <c:v>1961</c:v>
                </c:pt>
                <c:pt idx="127">
                  <c:v>1918</c:v>
                </c:pt>
                <c:pt idx="128">
                  <c:v>2267</c:v>
                </c:pt>
                <c:pt idx="129">
                  <c:v>1811</c:v>
                </c:pt>
                <c:pt idx="130">
                  <c:v>1687</c:v>
                </c:pt>
                <c:pt idx="131">
                  <c:v>1531</c:v>
                </c:pt>
                <c:pt idx="132">
                  <c:v>1441</c:v>
                </c:pt>
                <c:pt idx="133">
                  <c:v>1064</c:v>
                </c:pt>
                <c:pt idx="134">
                  <c:v>1327</c:v>
                </c:pt>
                <c:pt idx="135">
                  <c:v>1507</c:v>
                </c:pt>
                <c:pt idx="136">
                  <c:v>1210</c:v>
                </c:pt>
                <c:pt idx="137">
                  <c:v>1071</c:v>
                </c:pt>
                <c:pt idx="138">
                  <c:v>1324</c:v>
                </c:pt>
                <c:pt idx="139">
                  <c:v>1235</c:v>
                </c:pt>
                <c:pt idx="140">
                  <c:v>1051</c:v>
                </c:pt>
                <c:pt idx="141">
                  <c:v>1055</c:v>
                </c:pt>
                <c:pt idx="142">
                  <c:v>1967</c:v>
                </c:pt>
                <c:pt idx="143">
                  <c:v>1209</c:v>
                </c:pt>
                <c:pt idx="144">
                  <c:v>978</c:v>
                </c:pt>
                <c:pt idx="145">
                  <c:v>824</c:v>
                </c:pt>
                <c:pt idx="146">
                  <c:v>923</c:v>
                </c:pt>
                <c:pt idx="147">
                  <c:v>908</c:v>
                </c:pt>
                <c:pt idx="148">
                  <c:v>982</c:v>
                </c:pt>
                <c:pt idx="149">
                  <c:v>860</c:v>
                </c:pt>
                <c:pt idx="150">
                  <c:v>764</c:v>
                </c:pt>
                <c:pt idx="151">
                  <c:v>937</c:v>
                </c:pt>
                <c:pt idx="152">
                  <c:v>858</c:v>
                </c:pt>
                <c:pt idx="153">
                  <c:v>1160</c:v>
                </c:pt>
                <c:pt idx="154">
                  <c:v>979</c:v>
                </c:pt>
                <c:pt idx="155">
                  <c:v>1045</c:v>
                </c:pt>
                <c:pt idx="156">
                  <c:v>1212</c:v>
                </c:pt>
                <c:pt idx="157">
                  <c:v>1057</c:v>
                </c:pt>
                <c:pt idx="158">
                  <c:v>981</c:v>
                </c:pt>
                <c:pt idx="159">
                  <c:v>1304</c:v>
                </c:pt>
                <c:pt idx="160">
                  <c:v>1071</c:v>
                </c:pt>
                <c:pt idx="161">
                  <c:v>996</c:v>
                </c:pt>
                <c:pt idx="162">
                  <c:v>1260</c:v>
                </c:pt>
                <c:pt idx="163">
                  <c:v>1087</c:v>
                </c:pt>
                <c:pt idx="164">
                  <c:v>982</c:v>
                </c:pt>
                <c:pt idx="165">
                  <c:v>876</c:v>
                </c:pt>
                <c:pt idx="166">
                  <c:v>858</c:v>
                </c:pt>
                <c:pt idx="167">
                  <c:v>1186</c:v>
                </c:pt>
                <c:pt idx="168">
                  <c:v>939</c:v>
                </c:pt>
                <c:pt idx="169">
                  <c:v>1149</c:v>
                </c:pt>
                <c:pt idx="170">
                  <c:v>1291</c:v>
                </c:pt>
                <c:pt idx="171">
                  <c:v>1250</c:v>
                </c:pt>
                <c:pt idx="172">
                  <c:v>1137</c:v>
                </c:pt>
                <c:pt idx="173">
                  <c:v>977</c:v>
                </c:pt>
                <c:pt idx="174">
                  <c:v>1098</c:v>
                </c:pt>
                <c:pt idx="175">
                  <c:v>938</c:v>
                </c:pt>
                <c:pt idx="176">
                  <c:v>1058</c:v>
                </c:pt>
                <c:pt idx="177">
                  <c:v>685</c:v>
                </c:pt>
                <c:pt idx="178">
                  <c:v>590</c:v>
                </c:pt>
                <c:pt idx="179">
                  <c:v>762</c:v>
                </c:pt>
                <c:pt idx="180">
                  <c:v>638</c:v>
                </c:pt>
                <c:pt idx="181">
                  <c:v>814</c:v>
                </c:pt>
                <c:pt idx="182">
                  <c:v>772</c:v>
                </c:pt>
                <c:pt idx="183">
                  <c:v>843</c:v>
                </c:pt>
                <c:pt idx="184">
                  <c:v>934</c:v>
                </c:pt>
              </c:numCache>
            </c:numRef>
          </c:val>
          <c:smooth val="0"/>
        </c:ser>
        <c:ser>
          <c:idx val="1"/>
          <c:order val="1"/>
          <c:tx>
            <c:strRef>
              <c:f>Dataset1!$N$3</c:f>
              <c:strCache>
                <c:ptCount val="1"/>
                <c:pt idx="0">
                  <c:v>2011/12 Visits</c:v>
                </c:pt>
              </c:strCache>
            </c:strRef>
          </c:tx>
          <c:spPr>
            <a:ln>
              <a:solidFill>
                <a:schemeClr val="accent1"/>
              </a:solidFill>
            </a:ln>
          </c:spPr>
          <c:marker>
            <c:symbol val="none"/>
          </c:marker>
          <c:cat>
            <c:numRef>
              <c:f>Dataset1!$L$4:$L$188</c:f>
              <c:numCache>
                <c:formatCode>m/d/yy</c:formatCode>
                <c:ptCount val="185"/>
                <c:pt idx="0">
                  <c:v>41153</c:v>
                </c:pt>
                <c:pt idx="1">
                  <c:v>41154</c:v>
                </c:pt>
                <c:pt idx="2">
                  <c:v>41155</c:v>
                </c:pt>
                <c:pt idx="3">
                  <c:v>41156</c:v>
                </c:pt>
                <c:pt idx="4">
                  <c:v>41157</c:v>
                </c:pt>
                <c:pt idx="5">
                  <c:v>41158</c:v>
                </c:pt>
                <c:pt idx="6">
                  <c:v>41159</c:v>
                </c:pt>
                <c:pt idx="7">
                  <c:v>41160</c:v>
                </c:pt>
                <c:pt idx="8">
                  <c:v>41161</c:v>
                </c:pt>
                <c:pt idx="9">
                  <c:v>41162</c:v>
                </c:pt>
                <c:pt idx="10">
                  <c:v>41163</c:v>
                </c:pt>
                <c:pt idx="11">
                  <c:v>41164</c:v>
                </c:pt>
                <c:pt idx="12">
                  <c:v>41165</c:v>
                </c:pt>
                <c:pt idx="13">
                  <c:v>41166</c:v>
                </c:pt>
                <c:pt idx="14">
                  <c:v>41167</c:v>
                </c:pt>
                <c:pt idx="15">
                  <c:v>41168</c:v>
                </c:pt>
                <c:pt idx="16">
                  <c:v>41169</c:v>
                </c:pt>
                <c:pt idx="17">
                  <c:v>41170</c:v>
                </c:pt>
                <c:pt idx="18">
                  <c:v>41171</c:v>
                </c:pt>
                <c:pt idx="19">
                  <c:v>41172</c:v>
                </c:pt>
                <c:pt idx="20">
                  <c:v>41173</c:v>
                </c:pt>
                <c:pt idx="21">
                  <c:v>41174</c:v>
                </c:pt>
                <c:pt idx="22">
                  <c:v>41175</c:v>
                </c:pt>
                <c:pt idx="23">
                  <c:v>41176</c:v>
                </c:pt>
                <c:pt idx="24">
                  <c:v>41177</c:v>
                </c:pt>
                <c:pt idx="25">
                  <c:v>41178</c:v>
                </c:pt>
                <c:pt idx="26">
                  <c:v>41179</c:v>
                </c:pt>
                <c:pt idx="27">
                  <c:v>41180</c:v>
                </c:pt>
                <c:pt idx="28">
                  <c:v>41181</c:v>
                </c:pt>
                <c:pt idx="29">
                  <c:v>41182</c:v>
                </c:pt>
                <c:pt idx="30">
                  <c:v>41183</c:v>
                </c:pt>
                <c:pt idx="31">
                  <c:v>41184</c:v>
                </c:pt>
                <c:pt idx="32">
                  <c:v>41185</c:v>
                </c:pt>
                <c:pt idx="33">
                  <c:v>41186</c:v>
                </c:pt>
                <c:pt idx="34">
                  <c:v>41187</c:v>
                </c:pt>
                <c:pt idx="35">
                  <c:v>41188</c:v>
                </c:pt>
                <c:pt idx="36">
                  <c:v>41189</c:v>
                </c:pt>
                <c:pt idx="37">
                  <c:v>41190</c:v>
                </c:pt>
                <c:pt idx="38">
                  <c:v>41191</c:v>
                </c:pt>
                <c:pt idx="39">
                  <c:v>41192</c:v>
                </c:pt>
                <c:pt idx="40">
                  <c:v>41193</c:v>
                </c:pt>
                <c:pt idx="41">
                  <c:v>41194</c:v>
                </c:pt>
                <c:pt idx="42">
                  <c:v>41195</c:v>
                </c:pt>
                <c:pt idx="43">
                  <c:v>41196</c:v>
                </c:pt>
                <c:pt idx="44">
                  <c:v>41197</c:v>
                </c:pt>
                <c:pt idx="45">
                  <c:v>41198</c:v>
                </c:pt>
                <c:pt idx="46">
                  <c:v>41199</c:v>
                </c:pt>
                <c:pt idx="47">
                  <c:v>41200</c:v>
                </c:pt>
                <c:pt idx="48">
                  <c:v>41201</c:v>
                </c:pt>
                <c:pt idx="49">
                  <c:v>41202</c:v>
                </c:pt>
                <c:pt idx="50">
                  <c:v>41203</c:v>
                </c:pt>
                <c:pt idx="51">
                  <c:v>41204</c:v>
                </c:pt>
                <c:pt idx="52">
                  <c:v>41205</c:v>
                </c:pt>
                <c:pt idx="53">
                  <c:v>41206</c:v>
                </c:pt>
                <c:pt idx="54">
                  <c:v>41207</c:v>
                </c:pt>
                <c:pt idx="55">
                  <c:v>41208</c:v>
                </c:pt>
                <c:pt idx="56">
                  <c:v>41209</c:v>
                </c:pt>
                <c:pt idx="57">
                  <c:v>41210</c:v>
                </c:pt>
                <c:pt idx="58">
                  <c:v>41211</c:v>
                </c:pt>
                <c:pt idx="59">
                  <c:v>41212</c:v>
                </c:pt>
                <c:pt idx="60">
                  <c:v>41213</c:v>
                </c:pt>
                <c:pt idx="61">
                  <c:v>41214</c:v>
                </c:pt>
                <c:pt idx="62">
                  <c:v>41215</c:v>
                </c:pt>
                <c:pt idx="63">
                  <c:v>41216</c:v>
                </c:pt>
                <c:pt idx="64">
                  <c:v>41217</c:v>
                </c:pt>
                <c:pt idx="65">
                  <c:v>41218</c:v>
                </c:pt>
                <c:pt idx="66">
                  <c:v>41219</c:v>
                </c:pt>
                <c:pt idx="67">
                  <c:v>41220</c:v>
                </c:pt>
                <c:pt idx="68">
                  <c:v>41221</c:v>
                </c:pt>
                <c:pt idx="69">
                  <c:v>41222</c:v>
                </c:pt>
                <c:pt idx="70">
                  <c:v>41223</c:v>
                </c:pt>
                <c:pt idx="71">
                  <c:v>41224</c:v>
                </c:pt>
                <c:pt idx="72">
                  <c:v>41225</c:v>
                </c:pt>
                <c:pt idx="73">
                  <c:v>41226</c:v>
                </c:pt>
                <c:pt idx="74">
                  <c:v>41227</c:v>
                </c:pt>
                <c:pt idx="75">
                  <c:v>41228</c:v>
                </c:pt>
                <c:pt idx="76">
                  <c:v>41229</c:v>
                </c:pt>
                <c:pt idx="77">
                  <c:v>41230</c:v>
                </c:pt>
                <c:pt idx="78">
                  <c:v>41231</c:v>
                </c:pt>
                <c:pt idx="79">
                  <c:v>41232</c:v>
                </c:pt>
                <c:pt idx="80">
                  <c:v>41233</c:v>
                </c:pt>
                <c:pt idx="81">
                  <c:v>41234</c:v>
                </c:pt>
                <c:pt idx="82">
                  <c:v>41235</c:v>
                </c:pt>
                <c:pt idx="83">
                  <c:v>41236</c:v>
                </c:pt>
                <c:pt idx="84">
                  <c:v>41237</c:v>
                </c:pt>
                <c:pt idx="85">
                  <c:v>41238</c:v>
                </c:pt>
                <c:pt idx="86">
                  <c:v>41239</c:v>
                </c:pt>
                <c:pt idx="87">
                  <c:v>41240</c:v>
                </c:pt>
                <c:pt idx="88">
                  <c:v>41241</c:v>
                </c:pt>
                <c:pt idx="89">
                  <c:v>41242</c:v>
                </c:pt>
                <c:pt idx="90">
                  <c:v>41243</c:v>
                </c:pt>
                <c:pt idx="91">
                  <c:v>41244</c:v>
                </c:pt>
                <c:pt idx="92">
                  <c:v>41245</c:v>
                </c:pt>
                <c:pt idx="93">
                  <c:v>41246</c:v>
                </c:pt>
                <c:pt idx="94">
                  <c:v>41247</c:v>
                </c:pt>
                <c:pt idx="95">
                  <c:v>41248</c:v>
                </c:pt>
                <c:pt idx="96">
                  <c:v>41249</c:v>
                </c:pt>
                <c:pt idx="97">
                  <c:v>41250</c:v>
                </c:pt>
                <c:pt idx="98">
                  <c:v>41251</c:v>
                </c:pt>
                <c:pt idx="99">
                  <c:v>41252</c:v>
                </c:pt>
                <c:pt idx="100">
                  <c:v>41253</c:v>
                </c:pt>
                <c:pt idx="101">
                  <c:v>41254</c:v>
                </c:pt>
                <c:pt idx="102">
                  <c:v>41255</c:v>
                </c:pt>
                <c:pt idx="103">
                  <c:v>41256</c:v>
                </c:pt>
                <c:pt idx="104">
                  <c:v>41257</c:v>
                </c:pt>
                <c:pt idx="105">
                  <c:v>41258</c:v>
                </c:pt>
                <c:pt idx="106">
                  <c:v>41259</c:v>
                </c:pt>
                <c:pt idx="107">
                  <c:v>41260</c:v>
                </c:pt>
                <c:pt idx="108">
                  <c:v>41261</c:v>
                </c:pt>
                <c:pt idx="109">
                  <c:v>41262</c:v>
                </c:pt>
                <c:pt idx="110">
                  <c:v>41263</c:v>
                </c:pt>
                <c:pt idx="111">
                  <c:v>41264</c:v>
                </c:pt>
                <c:pt idx="112">
                  <c:v>41265</c:v>
                </c:pt>
                <c:pt idx="113">
                  <c:v>41266</c:v>
                </c:pt>
                <c:pt idx="114">
                  <c:v>41267</c:v>
                </c:pt>
                <c:pt idx="115">
                  <c:v>41268</c:v>
                </c:pt>
                <c:pt idx="116">
                  <c:v>41269</c:v>
                </c:pt>
                <c:pt idx="117">
                  <c:v>41270</c:v>
                </c:pt>
                <c:pt idx="118">
                  <c:v>41271</c:v>
                </c:pt>
                <c:pt idx="119">
                  <c:v>41272</c:v>
                </c:pt>
                <c:pt idx="120">
                  <c:v>41273</c:v>
                </c:pt>
                <c:pt idx="121">
                  <c:v>41274</c:v>
                </c:pt>
                <c:pt idx="122">
                  <c:v>41275</c:v>
                </c:pt>
                <c:pt idx="123">
                  <c:v>41276</c:v>
                </c:pt>
                <c:pt idx="124">
                  <c:v>41277</c:v>
                </c:pt>
                <c:pt idx="125">
                  <c:v>41278</c:v>
                </c:pt>
                <c:pt idx="126">
                  <c:v>41279</c:v>
                </c:pt>
                <c:pt idx="127">
                  <c:v>41280</c:v>
                </c:pt>
                <c:pt idx="128">
                  <c:v>41281</c:v>
                </c:pt>
                <c:pt idx="129">
                  <c:v>41282</c:v>
                </c:pt>
                <c:pt idx="130">
                  <c:v>41283</c:v>
                </c:pt>
                <c:pt idx="131">
                  <c:v>41284</c:v>
                </c:pt>
                <c:pt idx="132">
                  <c:v>41285</c:v>
                </c:pt>
                <c:pt idx="133">
                  <c:v>41286</c:v>
                </c:pt>
                <c:pt idx="134">
                  <c:v>41287</c:v>
                </c:pt>
                <c:pt idx="135">
                  <c:v>41288</c:v>
                </c:pt>
                <c:pt idx="136">
                  <c:v>41289</c:v>
                </c:pt>
                <c:pt idx="137">
                  <c:v>41290</c:v>
                </c:pt>
                <c:pt idx="138">
                  <c:v>41291</c:v>
                </c:pt>
                <c:pt idx="139">
                  <c:v>41292</c:v>
                </c:pt>
                <c:pt idx="140">
                  <c:v>41293</c:v>
                </c:pt>
                <c:pt idx="141">
                  <c:v>41294</c:v>
                </c:pt>
                <c:pt idx="142">
                  <c:v>41295</c:v>
                </c:pt>
                <c:pt idx="143">
                  <c:v>41296</c:v>
                </c:pt>
                <c:pt idx="144">
                  <c:v>41297</c:v>
                </c:pt>
                <c:pt idx="145">
                  <c:v>41298</c:v>
                </c:pt>
                <c:pt idx="146">
                  <c:v>41299</c:v>
                </c:pt>
                <c:pt idx="147">
                  <c:v>41300</c:v>
                </c:pt>
                <c:pt idx="148">
                  <c:v>41301</c:v>
                </c:pt>
                <c:pt idx="149">
                  <c:v>41302</c:v>
                </c:pt>
                <c:pt idx="150">
                  <c:v>41303</c:v>
                </c:pt>
                <c:pt idx="151">
                  <c:v>41304</c:v>
                </c:pt>
                <c:pt idx="152">
                  <c:v>41305</c:v>
                </c:pt>
                <c:pt idx="153">
                  <c:v>41306</c:v>
                </c:pt>
                <c:pt idx="154">
                  <c:v>41307</c:v>
                </c:pt>
                <c:pt idx="155">
                  <c:v>41308</c:v>
                </c:pt>
                <c:pt idx="156">
                  <c:v>41309</c:v>
                </c:pt>
                <c:pt idx="157">
                  <c:v>41310</c:v>
                </c:pt>
                <c:pt idx="158">
                  <c:v>41311</c:v>
                </c:pt>
                <c:pt idx="159">
                  <c:v>41312</c:v>
                </c:pt>
                <c:pt idx="160">
                  <c:v>41313</c:v>
                </c:pt>
                <c:pt idx="161">
                  <c:v>41314</c:v>
                </c:pt>
                <c:pt idx="162">
                  <c:v>41315</c:v>
                </c:pt>
                <c:pt idx="163">
                  <c:v>41316</c:v>
                </c:pt>
                <c:pt idx="164">
                  <c:v>41317</c:v>
                </c:pt>
                <c:pt idx="165">
                  <c:v>41318</c:v>
                </c:pt>
                <c:pt idx="166">
                  <c:v>41319</c:v>
                </c:pt>
                <c:pt idx="167">
                  <c:v>41320</c:v>
                </c:pt>
                <c:pt idx="168">
                  <c:v>41321</c:v>
                </c:pt>
                <c:pt idx="169">
                  <c:v>41322</c:v>
                </c:pt>
                <c:pt idx="170">
                  <c:v>41323</c:v>
                </c:pt>
                <c:pt idx="171">
                  <c:v>41324</c:v>
                </c:pt>
                <c:pt idx="172">
                  <c:v>41325</c:v>
                </c:pt>
                <c:pt idx="173">
                  <c:v>41326</c:v>
                </c:pt>
                <c:pt idx="174">
                  <c:v>41327</c:v>
                </c:pt>
                <c:pt idx="175">
                  <c:v>41328</c:v>
                </c:pt>
                <c:pt idx="176">
                  <c:v>41329</c:v>
                </c:pt>
                <c:pt idx="177">
                  <c:v>41330</c:v>
                </c:pt>
                <c:pt idx="178">
                  <c:v>41331</c:v>
                </c:pt>
                <c:pt idx="179">
                  <c:v>41332</c:v>
                </c:pt>
                <c:pt idx="180">
                  <c:v>41333</c:v>
                </c:pt>
                <c:pt idx="181">
                  <c:v>41334</c:v>
                </c:pt>
                <c:pt idx="182">
                  <c:v>41335</c:v>
                </c:pt>
                <c:pt idx="183">
                  <c:v>41336</c:v>
                </c:pt>
                <c:pt idx="184">
                  <c:v>41337</c:v>
                </c:pt>
              </c:numCache>
            </c:numRef>
          </c:cat>
          <c:val>
            <c:numRef>
              <c:f>Dataset1!$N$4:$N$188</c:f>
              <c:numCache>
                <c:formatCode>General</c:formatCode>
                <c:ptCount val="185"/>
                <c:pt idx="0">
                  <c:v>170</c:v>
                </c:pt>
                <c:pt idx="1">
                  <c:v>171</c:v>
                </c:pt>
                <c:pt idx="2">
                  <c:v>136</c:v>
                </c:pt>
                <c:pt idx="3">
                  <c:v>142</c:v>
                </c:pt>
                <c:pt idx="4">
                  <c:v>283</c:v>
                </c:pt>
                <c:pt idx="5">
                  <c:v>290</c:v>
                </c:pt>
                <c:pt idx="6">
                  <c:v>289</c:v>
                </c:pt>
                <c:pt idx="7">
                  <c:v>273</c:v>
                </c:pt>
                <c:pt idx="8">
                  <c:v>215</c:v>
                </c:pt>
                <c:pt idx="9">
                  <c:v>181</c:v>
                </c:pt>
                <c:pt idx="10">
                  <c:v>240</c:v>
                </c:pt>
                <c:pt idx="11">
                  <c:v>381</c:v>
                </c:pt>
                <c:pt idx="12">
                  <c:v>334</c:v>
                </c:pt>
                <c:pt idx="13">
                  <c:v>372</c:v>
                </c:pt>
                <c:pt idx="14">
                  <c:v>358</c:v>
                </c:pt>
                <c:pt idx="15">
                  <c:v>356</c:v>
                </c:pt>
                <c:pt idx="16">
                  <c:v>222</c:v>
                </c:pt>
                <c:pt idx="17">
                  <c:v>326</c:v>
                </c:pt>
                <c:pt idx="18">
                  <c:v>440</c:v>
                </c:pt>
                <c:pt idx="19">
                  <c:v>357</c:v>
                </c:pt>
                <c:pt idx="20">
                  <c:v>359</c:v>
                </c:pt>
                <c:pt idx="21">
                  <c:v>346</c:v>
                </c:pt>
                <c:pt idx="22">
                  <c:v>310</c:v>
                </c:pt>
                <c:pt idx="23">
                  <c:v>233</c:v>
                </c:pt>
                <c:pt idx="24">
                  <c:v>322</c:v>
                </c:pt>
                <c:pt idx="25">
                  <c:v>469</c:v>
                </c:pt>
                <c:pt idx="26">
                  <c:v>459</c:v>
                </c:pt>
                <c:pt idx="27">
                  <c:v>446</c:v>
                </c:pt>
                <c:pt idx="28">
                  <c:v>419</c:v>
                </c:pt>
                <c:pt idx="29">
                  <c:v>380</c:v>
                </c:pt>
                <c:pt idx="30">
                  <c:v>320</c:v>
                </c:pt>
                <c:pt idx="31">
                  <c:v>391</c:v>
                </c:pt>
                <c:pt idx="32">
                  <c:v>476</c:v>
                </c:pt>
                <c:pt idx="33">
                  <c:v>372</c:v>
                </c:pt>
                <c:pt idx="34">
                  <c:v>361</c:v>
                </c:pt>
                <c:pt idx="35">
                  <c:v>324</c:v>
                </c:pt>
                <c:pt idx="36">
                  <c:v>325</c:v>
                </c:pt>
                <c:pt idx="37">
                  <c:v>210</c:v>
                </c:pt>
                <c:pt idx="38">
                  <c:v>232</c:v>
                </c:pt>
                <c:pt idx="39">
                  <c:v>426</c:v>
                </c:pt>
                <c:pt idx="40">
                  <c:v>566</c:v>
                </c:pt>
                <c:pt idx="41">
                  <c:v>547</c:v>
                </c:pt>
                <c:pt idx="42">
                  <c:v>675</c:v>
                </c:pt>
                <c:pt idx="43">
                  <c:v>498</c:v>
                </c:pt>
                <c:pt idx="44">
                  <c:v>369</c:v>
                </c:pt>
                <c:pt idx="45">
                  <c:v>516</c:v>
                </c:pt>
                <c:pt idx="46">
                  <c:v>616</c:v>
                </c:pt>
                <c:pt idx="47">
                  <c:v>557</c:v>
                </c:pt>
                <c:pt idx="48">
                  <c:v>1298</c:v>
                </c:pt>
                <c:pt idx="49">
                  <c:v>999</c:v>
                </c:pt>
                <c:pt idx="50">
                  <c:v>933</c:v>
                </c:pt>
                <c:pt idx="51">
                  <c:v>540</c:v>
                </c:pt>
                <c:pt idx="52">
                  <c:v>634</c:v>
                </c:pt>
                <c:pt idx="53">
                  <c:v>793</c:v>
                </c:pt>
                <c:pt idx="54">
                  <c:v>1198</c:v>
                </c:pt>
                <c:pt idx="55">
                  <c:v>954</c:v>
                </c:pt>
                <c:pt idx="56">
                  <c:v>910</c:v>
                </c:pt>
                <c:pt idx="57">
                  <c:v>797</c:v>
                </c:pt>
                <c:pt idx="58">
                  <c:v>597</c:v>
                </c:pt>
                <c:pt idx="59">
                  <c:v>737</c:v>
                </c:pt>
                <c:pt idx="60">
                  <c:v>727</c:v>
                </c:pt>
                <c:pt idx="61">
                  <c:v>1109</c:v>
                </c:pt>
                <c:pt idx="62">
                  <c:v>1271</c:v>
                </c:pt>
                <c:pt idx="63">
                  <c:v>1391</c:v>
                </c:pt>
                <c:pt idx="64">
                  <c:v>1168</c:v>
                </c:pt>
                <c:pt idx="65">
                  <c:v>999</c:v>
                </c:pt>
                <c:pt idx="66">
                  <c:v>1275</c:v>
                </c:pt>
                <c:pt idx="67">
                  <c:v>1579</c:v>
                </c:pt>
                <c:pt idx="68">
                  <c:v>1708</c:v>
                </c:pt>
                <c:pt idx="69">
                  <c:v>1645</c:v>
                </c:pt>
                <c:pt idx="70">
                  <c:v>1269</c:v>
                </c:pt>
                <c:pt idx="71">
                  <c:v>1160</c:v>
                </c:pt>
                <c:pt idx="72">
                  <c:v>995</c:v>
                </c:pt>
                <c:pt idx="73">
                  <c:v>1735</c:v>
                </c:pt>
                <c:pt idx="74">
                  <c:v>1780</c:v>
                </c:pt>
                <c:pt idx="75">
                  <c:v>1523</c:v>
                </c:pt>
                <c:pt idx="76">
                  <c:v>1655</c:v>
                </c:pt>
                <c:pt idx="77">
                  <c:v>1668</c:v>
                </c:pt>
                <c:pt idx="78">
                  <c:v>1352</c:v>
                </c:pt>
                <c:pt idx="79">
                  <c:v>1179</c:v>
                </c:pt>
                <c:pt idx="80">
                  <c:v>1609</c:v>
                </c:pt>
                <c:pt idx="81">
                  <c:v>2073</c:v>
                </c:pt>
                <c:pt idx="82">
                  <c:v>1780</c:v>
                </c:pt>
                <c:pt idx="83">
                  <c:v>1760</c:v>
                </c:pt>
                <c:pt idx="84">
                  <c:v>1639</c:v>
                </c:pt>
                <c:pt idx="85">
                  <c:v>1387</c:v>
                </c:pt>
                <c:pt idx="86">
                  <c:v>1101</c:v>
                </c:pt>
                <c:pt idx="87">
                  <c:v>1361</c:v>
                </c:pt>
                <c:pt idx="88">
                  <c:v>1783</c:v>
                </c:pt>
                <c:pt idx="89">
                  <c:v>1858</c:v>
                </c:pt>
                <c:pt idx="90">
                  <c:v>1832</c:v>
                </c:pt>
                <c:pt idx="91">
                  <c:v>1650</c:v>
                </c:pt>
                <c:pt idx="92">
                  <c:v>1406</c:v>
                </c:pt>
                <c:pt idx="93">
                  <c:v>1118</c:v>
                </c:pt>
                <c:pt idx="94">
                  <c:v>1385</c:v>
                </c:pt>
                <c:pt idx="95">
                  <c:v>1932</c:v>
                </c:pt>
                <c:pt idx="96">
                  <c:v>1935</c:v>
                </c:pt>
                <c:pt idx="97">
                  <c:v>1776</c:v>
                </c:pt>
                <c:pt idx="98">
                  <c:v>1643</c:v>
                </c:pt>
                <c:pt idx="99">
                  <c:v>1418</c:v>
                </c:pt>
                <c:pt idx="100">
                  <c:v>1112</c:v>
                </c:pt>
                <c:pt idx="101">
                  <c:v>1530</c:v>
                </c:pt>
                <c:pt idx="102">
                  <c:v>1892</c:v>
                </c:pt>
                <c:pt idx="103">
                  <c:v>2199</c:v>
                </c:pt>
                <c:pt idx="104">
                  <c:v>2023</c:v>
                </c:pt>
                <c:pt idx="105">
                  <c:v>3041</c:v>
                </c:pt>
                <c:pt idx="106">
                  <c:v>2207</c:v>
                </c:pt>
                <c:pt idx="107">
                  <c:v>1187</c:v>
                </c:pt>
                <c:pt idx="108">
                  <c:v>1261</c:v>
                </c:pt>
                <c:pt idx="109">
                  <c:v>1701</c:v>
                </c:pt>
                <c:pt idx="110">
                  <c:v>1357</c:v>
                </c:pt>
                <c:pt idx="111">
                  <c:v>1211</c:v>
                </c:pt>
                <c:pt idx="112">
                  <c:v>943</c:v>
                </c:pt>
                <c:pt idx="113">
                  <c:v>803</c:v>
                </c:pt>
                <c:pt idx="114">
                  <c:v>586</c:v>
                </c:pt>
                <c:pt idx="115">
                  <c:v>520</c:v>
                </c:pt>
                <c:pt idx="116">
                  <c:v>1066</c:v>
                </c:pt>
                <c:pt idx="117">
                  <c:v>1313</c:v>
                </c:pt>
                <c:pt idx="118">
                  <c:v>1574</c:v>
                </c:pt>
                <c:pt idx="119">
                  <c:v>1519</c:v>
                </c:pt>
                <c:pt idx="120">
                  <c:v>1269</c:v>
                </c:pt>
                <c:pt idx="121">
                  <c:v>899</c:v>
                </c:pt>
                <c:pt idx="122">
                  <c:v>1083</c:v>
                </c:pt>
                <c:pt idx="123">
                  <c:v>1556</c:v>
                </c:pt>
                <c:pt idx="124">
                  <c:v>1841</c:v>
                </c:pt>
                <c:pt idx="125">
                  <c:v>1697</c:v>
                </c:pt>
                <c:pt idx="126">
                  <c:v>1702</c:v>
                </c:pt>
                <c:pt idx="127">
                  <c:v>1469</c:v>
                </c:pt>
                <c:pt idx="128">
                  <c:v>1131</c:v>
                </c:pt>
                <c:pt idx="129">
                  <c:v>1335</c:v>
                </c:pt>
                <c:pt idx="130">
                  <c:v>1660</c:v>
                </c:pt>
                <c:pt idx="131">
                  <c:v>1511</c:v>
                </c:pt>
                <c:pt idx="132">
                  <c:v>1305</c:v>
                </c:pt>
                <c:pt idx="133">
                  <c:v>1114</c:v>
                </c:pt>
                <c:pt idx="134">
                  <c:v>1069</c:v>
                </c:pt>
                <c:pt idx="135">
                  <c:v>819</c:v>
                </c:pt>
                <c:pt idx="136">
                  <c:v>996</c:v>
                </c:pt>
                <c:pt idx="137">
                  <c:v>1224</c:v>
                </c:pt>
                <c:pt idx="138">
                  <c:v>1014</c:v>
                </c:pt>
                <c:pt idx="139">
                  <c:v>985</c:v>
                </c:pt>
                <c:pt idx="140">
                  <c:v>924</c:v>
                </c:pt>
                <c:pt idx="141">
                  <c:v>887</c:v>
                </c:pt>
                <c:pt idx="142">
                  <c:v>948</c:v>
                </c:pt>
                <c:pt idx="143">
                  <c:v>942</c:v>
                </c:pt>
                <c:pt idx="144">
                  <c:v>1140</c:v>
                </c:pt>
                <c:pt idx="145">
                  <c:v>823</c:v>
                </c:pt>
                <c:pt idx="146">
                  <c:v>814</c:v>
                </c:pt>
                <c:pt idx="147">
                  <c:v>801</c:v>
                </c:pt>
                <c:pt idx="148">
                  <c:v>746</c:v>
                </c:pt>
                <c:pt idx="149">
                  <c:v>828</c:v>
                </c:pt>
                <c:pt idx="150">
                  <c:v>767</c:v>
                </c:pt>
                <c:pt idx="151">
                  <c:v>902</c:v>
                </c:pt>
                <c:pt idx="152">
                  <c:v>737</c:v>
                </c:pt>
                <c:pt idx="153">
                  <c:v>667</c:v>
                </c:pt>
                <c:pt idx="154">
                  <c:v>634</c:v>
                </c:pt>
                <c:pt idx="155">
                  <c:v>649</c:v>
                </c:pt>
                <c:pt idx="156">
                  <c:v>631</c:v>
                </c:pt>
                <c:pt idx="157">
                  <c:v>687</c:v>
                </c:pt>
                <c:pt idx="158">
                  <c:v>679</c:v>
                </c:pt>
                <c:pt idx="159">
                  <c:v>610</c:v>
                </c:pt>
                <c:pt idx="160">
                  <c:v>588</c:v>
                </c:pt>
                <c:pt idx="161">
                  <c:v>1013</c:v>
                </c:pt>
                <c:pt idx="162">
                  <c:v>638</c:v>
                </c:pt>
                <c:pt idx="163">
                  <c:v>536</c:v>
                </c:pt>
                <c:pt idx="164">
                  <c:v>615</c:v>
                </c:pt>
                <c:pt idx="165">
                  <c:v>621</c:v>
                </c:pt>
                <c:pt idx="166">
                  <c:v>538</c:v>
                </c:pt>
                <c:pt idx="167">
                  <c:v>563</c:v>
                </c:pt>
                <c:pt idx="168">
                  <c:v>605</c:v>
                </c:pt>
                <c:pt idx="169">
                  <c:v>528</c:v>
                </c:pt>
                <c:pt idx="170">
                  <c:v>543</c:v>
                </c:pt>
                <c:pt idx="171">
                  <c:v>635</c:v>
                </c:pt>
                <c:pt idx="172">
                  <c:v>649</c:v>
                </c:pt>
                <c:pt idx="173">
                  <c:v>627</c:v>
                </c:pt>
                <c:pt idx="174">
                  <c:v>489</c:v>
                </c:pt>
                <c:pt idx="175">
                  <c:v>424</c:v>
                </c:pt>
                <c:pt idx="176">
                  <c:v>443</c:v>
                </c:pt>
                <c:pt idx="177">
                  <c:v>429</c:v>
                </c:pt>
                <c:pt idx="178">
                  <c:v>471</c:v>
                </c:pt>
                <c:pt idx="179">
                  <c:v>496</c:v>
                </c:pt>
                <c:pt idx="180">
                  <c:v>458</c:v>
                </c:pt>
                <c:pt idx="181">
                  <c:v>402</c:v>
                </c:pt>
                <c:pt idx="182">
                  <c:v>439</c:v>
                </c:pt>
                <c:pt idx="183">
                  <c:v>425</c:v>
                </c:pt>
                <c:pt idx="184">
                  <c:v>385</c:v>
                </c:pt>
              </c:numCache>
            </c:numRef>
          </c:val>
          <c:smooth val="0"/>
        </c:ser>
        <c:dLbls>
          <c:showLegendKey val="0"/>
          <c:showVal val="0"/>
          <c:showCatName val="0"/>
          <c:showSerName val="0"/>
          <c:showPercent val="0"/>
          <c:showBubbleSize val="0"/>
        </c:dLbls>
        <c:marker val="1"/>
        <c:smooth val="0"/>
        <c:axId val="103596032"/>
        <c:axId val="103597568"/>
      </c:lineChart>
      <c:dateAx>
        <c:axId val="103596032"/>
        <c:scaling>
          <c:orientation val="minMax"/>
        </c:scaling>
        <c:delete val="0"/>
        <c:axPos val="b"/>
        <c:numFmt formatCode="m/d/yy" sourceLinked="1"/>
        <c:majorTickMark val="none"/>
        <c:minorTickMark val="none"/>
        <c:tickLblPos val="nextTo"/>
        <c:crossAx val="103597568"/>
        <c:crosses val="autoZero"/>
        <c:auto val="1"/>
        <c:lblOffset val="100"/>
        <c:baseTimeUnit val="days"/>
      </c:dateAx>
      <c:valAx>
        <c:axId val="103597568"/>
        <c:scaling>
          <c:orientation val="minMax"/>
        </c:scaling>
        <c:delete val="0"/>
        <c:axPos val="l"/>
        <c:majorGridlines/>
        <c:numFmt formatCode="General" sourceLinked="1"/>
        <c:majorTickMark val="none"/>
        <c:minorTickMark val="none"/>
        <c:tickLblPos val="nextTo"/>
        <c:spPr>
          <a:ln w="9525">
            <a:noFill/>
          </a:ln>
        </c:spPr>
        <c:crossAx val="103596032"/>
        <c:crosses val="autoZero"/>
        <c:crossBetween val="between"/>
      </c:valAx>
    </c:plotArea>
    <c:legend>
      <c:legendPos val="b"/>
      <c:layout>
        <c:manualLayout>
          <c:xMode val="edge"/>
          <c:yMode val="edge"/>
          <c:x val="7.751404131478383E-2"/>
          <c:y val="0.16927432789996105"/>
          <c:w val="0.26229994750656188"/>
          <c:h val="9.2976450860309104E-2"/>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SnowPass</a:t>
            </a:r>
            <a:r>
              <a:rPr lang="en-US" baseline="0"/>
              <a:t> Promotion</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Summary!$B$2</c:f>
              <c:strCache>
                <c:ptCount val="1"/>
                <c:pt idx="0">
                  <c:v>Ski Area Website</c:v>
                </c:pt>
              </c:strCache>
            </c:strRef>
          </c:tx>
          <c:invertIfNegative val="0"/>
          <c:cat>
            <c:strRef>
              <c:f>Summary!$A$3:$A$4</c:f>
              <c:strCache>
                <c:ptCount val="2"/>
                <c:pt idx="0">
                  <c:v>Yes</c:v>
                </c:pt>
                <c:pt idx="1">
                  <c:v>No</c:v>
                </c:pt>
              </c:strCache>
            </c:strRef>
          </c:cat>
          <c:val>
            <c:numRef>
              <c:f>Summary!$B$3:$B$4</c:f>
              <c:numCache>
                <c:formatCode>General</c:formatCode>
                <c:ptCount val="2"/>
                <c:pt idx="0">
                  <c:v>11</c:v>
                </c:pt>
                <c:pt idx="1">
                  <c:v>138</c:v>
                </c:pt>
              </c:numCache>
            </c:numRef>
          </c:val>
        </c:ser>
        <c:dLbls>
          <c:showLegendKey val="0"/>
          <c:showVal val="0"/>
          <c:showCatName val="0"/>
          <c:showSerName val="0"/>
          <c:showPercent val="0"/>
          <c:showBubbleSize val="0"/>
        </c:dLbls>
        <c:gapWidth val="75"/>
        <c:shape val="box"/>
        <c:axId val="103931904"/>
        <c:axId val="103933440"/>
        <c:axId val="0"/>
      </c:bar3DChart>
      <c:catAx>
        <c:axId val="103931904"/>
        <c:scaling>
          <c:orientation val="minMax"/>
        </c:scaling>
        <c:delete val="0"/>
        <c:axPos val="b"/>
        <c:majorTickMark val="none"/>
        <c:minorTickMark val="none"/>
        <c:tickLblPos val="nextTo"/>
        <c:crossAx val="103933440"/>
        <c:crosses val="autoZero"/>
        <c:auto val="1"/>
        <c:lblAlgn val="ctr"/>
        <c:lblOffset val="100"/>
        <c:noMultiLvlLbl val="0"/>
      </c:catAx>
      <c:valAx>
        <c:axId val="103933440"/>
        <c:scaling>
          <c:orientation val="minMax"/>
        </c:scaling>
        <c:delete val="0"/>
        <c:axPos val="l"/>
        <c:majorGridlines/>
        <c:title>
          <c:tx>
            <c:rich>
              <a:bodyPr rot="-5400000" vert="horz"/>
              <a:lstStyle/>
              <a:p>
                <a:pPr>
                  <a:defRPr/>
                </a:pPr>
                <a:r>
                  <a:rPr lang="en-US"/>
                  <a:t>#</a:t>
                </a:r>
                <a:r>
                  <a:rPr lang="en-US" baseline="0"/>
                  <a:t> of Ski Areas</a:t>
                </a:r>
                <a:endParaRPr lang="en-US"/>
              </a:p>
            </c:rich>
          </c:tx>
          <c:layout/>
          <c:overlay val="0"/>
        </c:title>
        <c:numFmt formatCode="General" sourceLinked="1"/>
        <c:majorTickMark val="none"/>
        <c:minorTickMark val="none"/>
        <c:tickLblPos val="nextTo"/>
        <c:spPr>
          <a:ln w="9525">
            <a:noFill/>
          </a:ln>
        </c:spPr>
        <c:crossAx val="103931904"/>
        <c:crosses val="autoZero"/>
        <c:crossBetween val="between"/>
      </c:valAx>
    </c:plotArea>
    <c:legend>
      <c:legendPos val="b"/>
      <c:legendEntry>
        <c:idx val="0"/>
        <c:txPr>
          <a:bodyPr/>
          <a:lstStyle/>
          <a:p>
            <a:pPr>
              <a:defRPr sz="1200"/>
            </a:pPr>
            <a:endParaRPr lang="en-US"/>
          </a:p>
        </c:txPr>
      </c:legendEntry>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64184104058808E-2"/>
          <c:y val="7.9754601226994029E-2"/>
          <c:w val="0.92741709081944879"/>
          <c:h val="0.67221148736776004"/>
        </c:manualLayout>
      </c:layout>
      <c:barChart>
        <c:barDir val="col"/>
        <c:grouping val="clustered"/>
        <c:varyColors val="0"/>
        <c:ser>
          <c:idx val="0"/>
          <c:order val="0"/>
          <c:tx>
            <c:strRef>
              <c:f>'Overall Stats (2)'!$C$43</c:f>
              <c:strCache>
                <c:ptCount val="1"/>
                <c:pt idx="0">
                  <c:v># Participating Areas</c:v>
                </c:pt>
              </c:strCache>
            </c:strRef>
          </c:tx>
          <c:spPr>
            <a:solidFill>
              <a:schemeClr val="accent3">
                <a:lumMod val="20000"/>
                <a:lumOff val="80000"/>
              </a:schemeClr>
            </a:solidFill>
          </c:spPr>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'Overall Stats (2)'!$B$44:$B$52</c:f>
              <c:strCache>
                <c:ptCount val="9"/>
                <c:pt idx="0">
                  <c:v>West</c:v>
                </c:pt>
                <c:pt idx="4">
                  <c:v>ON</c:v>
                </c:pt>
                <c:pt idx="6">
                  <c:v>QC</c:v>
                </c:pt>
                <c:pt idx="8">
                  <c:v>Atlantic</c:v>
                </c:pt>
              </c:strCache>
            </c:strRef>
          </c:cat>
          <c:val>
            <c:numRef>
              <c:f>'Overall Stats (2)'!$C$44:$C$52</c:f>
              <c:numCache>
                <c:formatCode>General</c:formatCode>
                <c:ptCount val="9"/>
                <c:pt idx="0" formatCode="#,##0">
                  <c:v>57</c:v>
                </c:pt>
                <c:pt idx="4" formatCode="#,##0">
                  <c:v>34</c:v>
                </c:pt>
                <c:pt idx="6" formatCode="#,##0">
                  <c:v>55</c:v>
                </c:pt>
                <c:pt idx="8" formatCode="#,##0">
                  <c:v>8</c:v>
                </c:pt>
              </c:numCache>
            </c:numRef>
          </c:val>
        </c:ser>
        <c:ser>
          <c:idx val="2"/>
          <c:order val="1"/>
          <c:tx>
            <c:strRef>
              <c:f>'Overall Stats (2)'!$E$43</c:f>
              <c:strCache>
                <c:ptCount val="1"/>
                <c:pt idx="0">
                  <c:v>#  Areas Visited</c:v>
                </c:pt>
              </c:strCache>
            </c:strRef>
          </c:tx>
          <c:invertIfNegative val="0"/>
          <c:dLbls>
            <c:dLbl>
              <c:idx val="4"/>
              <c:layout/>
              <c:tx>
                <c:rich>
                  <a:bodyPr/>
                  <a:lstStyle/>
                  <a:p>
                    <a:r>
                      <a:rPr lang="en-US" smtClean="0"/>
                      <a:t>22</a:t>
                    </a:r>
                    <a:endParaRPr lang="en-US"/>
                  </a:p>
                </c:rich>
              </c:tx>
              <c:dLblPos val="outEnd"/>
              <c:showLegendKey val="0"/>
              <c:showVal val="1"/>
              <c:showCatName val="0"/>
              <c:showSerName val="0"/>
              <c:showPercent val="0"/>
              <c:showBubbleSize val="0"/>
            </c:dLbl>
            <c:txPr>
              <a:bodyPr/>
              <a:lstStyle/>
              <a:p>
                <a:pPr>
                  <a:defRPr sz="1400" b="1"/>
                </a:pPr>
                <a:endParaRPr lang="en-US"/>
              </a:p>
            </c:txPr>
            <c:dLblPos val="outEnd"/>
            <c:showLegendKey val="0"/>
            <c:showVal val="1"/>
            <c:showCatName val="0"/>
            <c:showSerName val="0"/>
            <c:showPercent val="0"/>
            <c:showBubbleSize val="0"/>
            <c:showLeaderLines val="0"/>
          </c:dLbls>
          <c:cat>
            <c:strRef>
              <c:f>'Overall Stats (2)'!$B$44:$B$52</c:f>
              <c:strCache>
                <c:ptCount val="9"/>
                <c:pt idx="0">
                  <c:v>West</c:v>
                </c:pt>
                <c:pt idx="4">
                  <c:v>ON</c:v>
                </c:pt>
                <c:pt idx="6">
                  <c:v>QC</c:v>
                </c:pt>
                <c:pt idx="8">
                  <c:v>Atlantic</c:v>
                </c:pt>
              </c:strCache>
            </c:strRef>
          </c:cat>
          <c:val>
            <c:numRef>
              <c:f>'Overall Stats (2)'!$E$44:$E$52</c:f>
              <c:numCache>
                <c:formatCode>General</c:formatCode>
                <c:ptCount val="9"/>
                <c:pt idx="0" formatCode="#,##0">
                  <c:v>39</c:v>
                </c:pt>
                <c:pt idx="4" formatCode="#,##0">
                  <c:v>20</c:v>
                </c:pt>
                <c:pt idx="6" formatCode="#,##0">
                  <c:v>52</c:v>
                </c:pt>
                <c:pt idx="8" formatCode="#,##0">
                  <c:v>5</c:v>
                </c:pt>
              </c:numCache>
            </c:numRef>
          </c:val>
        </c:ser>
        <c:dLbls>
          <c:showLegendKey val="0"/>
          <c:showVal val="1"/>
          <c:showCatName val="0"/>
          <c:showSerName val="0"/>
          <c:showPercent val="0"/>
          <c:showBubbleSize val="0"/>
        </c:dLbls>
        <c:gapWidth val="150"/>
        <c:axId val="88042112"/>
        <c:axId val="88064384"/>
      </c:barChart>
      <c:catAx>
        <c:axId val="88042112"/>
        <c:scaling>
          <c:orientation val="minMax"/>
        </c:scaling>
        <c:delete val="0"/>
        <c:axPos val="b"/>
        <c:majorTickMark val="out"/>
        <c:minorTickMark val="none"/>
        <c:tickLblPos val="nextTo"/>
        <c:crossAx val="88064384"/>
        <c:crosses val="autoZero"/>
        <c:auto val="1"/>
        <c:lblAlgn val="ctr"/>
        <c:lblOffset val="100"/>
        <c:noMultiLvlLbl val="0"/>
      </c:catAx>
      <c:valAx>
        <c:axId val="88064384"/>
        <c:scaling>
          <c:orientation val="minMax"/>
        </c:scaling>
        <c:delete val="0"/>
        <c:axPos val="l"/>
        <c:majorGridlines/>
        <c:title>
          <c:tx>
            <c:rich>
              <a:bodyPr rot="-5400000" vert="horz"/>
              <a:lstStyle/>
              <a:p>
                <a:pPr>
                  <a:defRPr/>
                </a:pPr>
                <a:r>
                  <a:rPr lang="en-US" dirty="0" smtClean="0"/>
                  <a:t># Resorts</a:t>
                </a:r>
                <a:endParaRPr lang="en-US" dirty="0"/>
              </a:p>
            </c:rich>
          </c:tx>
          <c:layout/>
          <c:overlay val="0"/>
        </c:title>
        <c:numFmt formatCode="#,##0" sourceLinked="1"/>
        <c:majorTickMark val="out"/>
        <c:minorTickMark val="none"/>
        <c:tickLblPos val="nextTo"/>
        <c:crossAx val="88042112"/>
        <c:crosses val="autoZero"/>
        <c:crossBetween val="between"/>
      </c:valAx>
    </c:plotArea>
    <c:legend>
      <c:legendPos val="b"/>
      <c:layout>
        <c:manualLayout>
          <c:xMode val="edge"/>
          <c:yMode val="edge"/>
          <c:x val="0.25578968913289513"/>
          <c:y val="0.83766961772265502"/>
          <c:w val="0.49147872570974532"/>
          <c:h val="0.14160499367630899"/>
        </c:manualLayout>
      </c:layout>
      <c:overlay val="0"/>
      <c:txPr>
        <a:bodyPr/>
        <a:lstStyle/>
        <a:p>
          <a:pPr>
            <a:defRPr sz="1600"/>
          </a:pPr>
          <a:endParaRPr lang="en-US"/>
        </a:p>
      </c:txPr>
    </c:legend>
    <c:plotVisOnly val="1"/>
    <c:dispBlanksAs val="gap"/>
    <c:showDLblsOverMax val="0"/>
  </c:chart>
  <c:spPr>
    <a:solidFill>
      <a:schemeClr val="bg1">
        <a:alpha val="50000"/>
      </a:scheme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95C8E-FD9A-8E4D-8D2A-0AB6747D11B9}" type="doc">
      <dgm:prSet loTypeId="urn:microsoft.com/office/officeart/2005/8/layout/cycle6" loCatId="" qsTypeId="urn:microsoft.com/office/officeart/2005/8/quickstyle/simple4" qsCatId="simple" csTypeId="urn:microsoft.com/office/officeart/2005/8/colors/colorful1#1" csCatId="colorful" phldr="1"/>
      <dgm:spPr/>
      <dgm:t>
        <a:bodyPr/>
        <a:lstStyle/>
        <a:p>
          <a:endParaRPr lang="en-US"/>
        </a:p>
      </dgm:t>
    </dgm:pt>
    <dgm:pt modelId="{A4D007EB-EC9A-9841-AB30-767076BE3E72}">
      <dgm:prSet phldrT="[Text]"/>
      <dgm:spPr/>
      <dgm:t>
        <a:bodyPr/>
        <a:lstStyle/>
        <a:p>
          <a:r>
            <a:rPr lang="en-US" dirty="0" smtClean="0"/>
            <a:t>Print Advertising</a:t>
          </a:r>
          <a:endParaRPr lang="en-US" dirty="0"/>
        </a:p>
      </dgm:t>
    </dgm:pt>
    <dgm:pt modelId="{DEE9E0A7-A9F8-F34C-AFE6-C040D0CFF30F}" type="parTrans" cxnId="{BE51BEB6-00D2-BD49-9F44-79A3C24B9BB1}">
      <dgm:prSet/>
      <dgm:spPr/>
      <dgm:t>
        <a:bodyPr/>
        <a:lstStyle/>
        <a:p>
          <a:endParaRPr lang="en-US"/>
        </a:p>
      </dgm:t>
    </dgm:pt>
    <dgm:pt modelId="{B7538A3E-C7E6-7F4C-A5C0-0724E10BCD21}" type="sibTrans" cxnId="{BE51BEB6-00D2-BD49-9F44-79A3C24B9BB1}">
      <dgm:prSet/>
      <dgm:spPr/>
      <dgm:t>
        <a:bodyPr/>
        <a:lstStyle/>
        <a:p>
          <a:endParaRPr lang="en-US"/>
        </a:p>
      </dgm:t>
    </dgm:pt>
    <dgm:pt modelId="{F229070D-68B4-234D-A2D9-524AEE686C3D}">
      <dgm:prSet phldrT="[Text]"/>
      <dgm:spPr/>
      <dgm:t>
        <a:bodyPr/>
        <a:lstStyle/>
        <a:p>
          <a:r>
            <a:rPr lang="en-US" dirty="0" smtClean="0"/>
            <a:t>Targeted Online Advertising</a:t>
          </a:r>
          <a:endParaRPr lang="en-US" dirty="0"/>
        </a:p>
      </dgm:t>
    </dgm:pt>
    <dgm:pt modelId="{8E4D0EC5-8B41-B44D-8F38-4DCF28FCA585}" type="parTrans" cxnId="{91874D24-B4F7-7C4E-BFAA-A12299600F8D}">
      <dgm:prSet/>
      <dgm:spPr/>
      <dgm:t>
        <a:bodyPr/>
        <a:lstStyle/>
        <a:p>
          <a:endParaRPr lang="en-US"/>
        </a:p>
      </dgm:t>
    </dgm:pt>
    <dgm:pt modelId="{FA301EFB-5D3F-F048-A42E-8973D15D61A8}" type="sibTrans" cxnId="{91874D24-B4F7-7C4E-BFAA-A12299600F8D}">
      <dgm:prSet/>
      <dgm:spPr/>
      <dgm:t>
        <a:bodyPr/>
        <a:lstStyle/>
        <a:p>
          <a:endParaRPr lang="en-US"/>
        </a:p>
      </dgm:t>
    </dgm:pt>
    <dgm:pt modelId="{86151756-6076-A547-8B5F-8FAEBC516FB9}">
      <dgm:prSet phldrT="[Text]"/>
      <dgm:spPr/>
      <dgm:t>
        <a:bodyPr/>
        <a:lstStyle/>
        <a:p>
          <a:r>
            <a:rPr lang="en-US" dirty="0" smtClean="0"/>
            <a:t>PPC Campaign</a:t>
          </a:r>
          <a:endParaRPr lang="en-US" dirty="0"/>
        </a:p>
      </dgm:t>
    </dgm:pt>
    <dgm:pt modelId="{55C7AC54-A007-3244-B939-4B1F34711B8D}" type="parTrans" cxnId="{7873CEA6-D7C7-F84A-853F-0E8069686FF1}">
      <dgm:prSet/>
      <dgm:spPr/>
      <dgm:t>
        <a:bodyPr/>
        <a:lstStyle/>
        <a:p>
          <a:endParaRPr lang="en-US"/>
        </a:p>
      </dgm:t>
    </dgm:pt>
    <dgm:pt modelId="{E727F192-41EA-B142-8867-42186DB1645C}" type="sibTrans" cxnId="{7873CEA6-D7C7-F84A-853F-0E8069686FF1}">
      <dgm:prSet/>
      <dgm:spPr/>
      <dgm:t>
        <a:bodyPr/>
        <a:lstStyle/>
        <a:p>
          <a:endParaRPr lang="en-US"/>
        </a:p>
      </dgm:t>
    </dgm:pt>
    <dgm:pt modelId="{6F3DDA87-7965-BD4B-B3E5-E5F3313132DC}">
      <dgm:prSet phldrT="[Text]"/>
      <dgm:spPr/>
      <dgm:t>
        <a:bodyPr/>
        <a:lstStyle/>
        <a:p>
          <a:r>
            <a:rPr lang="en-US" dirty="0" smtClean="0"/>
            <a:t>Targeting Postal Code Drop</a:t>
          </a:r>
          <a:endParaRPr lang="en-US" dirty="0"/>
        </a:p>
      </dgm:t>
    </dgm:pt>
    <dgm:pt modelId="{A809A1CD-37ED-5242-A40C-EEE947658779}" type="parTrans" cxnId="{D109B35F-276B-7C4A-BAF2-7FD2CE76FF50}">
      <dgm:prSet/>
      <dgm:spPr/>
      <dgm:t>
        <a:bodyPr/>
        <a:lstStyle/>
        <a:p>
          <a:endParaRPr lang="en-US"/>
        </a:p>
      </dgm:t>
    </dgm:pt>
    <dgm:pt modelId="{70AF3021-D082-4B42-A03C-575F627AC940}" type="sibTrans" cxnId="{D109B35F-276B-7C4A-BAF2-7FD2CE76FF50}">
      <dgm:prSet/>
      <dgm:spPr/>
      <dgm:t>
        <a:bodyPr/>
        <a:lstStyle/>
        <a:p>
          <a:endParaRPr lang="en-US"/>
        </a:p>
      </dgm:t>
    </dgm:pt>
    <dgm:pt modelId="{D01B7E40-381B-A742-B674-465515122918}">
      <dgm:prSet phldrT="[Text]"/>
      <dgm:spPr/>
      <dgm:t>
        <a:bodyPr/>
        <a:lstStyle/>
        <a:p>
          <a:r>
            <a:rPr lang="en-US" dirty="0" smtClean="0"/>
            <a:t>Staged Press Releases</a:t>
          </a:r>
          <a:endParaRPr lang="en-US" dirty="0"/>
        </a:p>
      </dgm:t>
    </dgm:pt>
    <dgm:pt modelId="{88CF65C1-E2C3-594E-ADEF-D56A4F68CA11}" type="parTrans" cxnId="{9B620960-5209-5C4F-95A8-FD6D0221BAC8}">
      <dgm:prSet/>
      <dgm:spPr/>
      <dgm:t>
        <a:bodyPr/>
        <a:lstStyle/>
        <a:p>
          <a:endParaRPr lang="en-US"/>
        </a:p>
      </dgm:t>
    </dgm:pt>
    <dgm:pt modelId="{B5C7C5C0-8E61-E94E-90BC-5952C38D0FFC}" type="sibTrans" cxnId="{9B620960-5209-5C4F-95A8-FD6D0221BAC8}">
      <dgm:prSet/>
      <dgm:spPr/>
      <dgm:t>
        <a:bodyPr/>
        <a:lstStyle/>
        <a:p>
          <a:endParaRPr lang="en-US"/>
        </a:p>
      </dgm:t>
    </dgm:pt>
    <dgm:pt modelId="{4DBE730C-C474-5040-B347-A57EA9B25C5F}">
      <dgm:prSet/>
      <dgm:spPr/>
      <dgm:t>
        <a:bodyPr/>
        <a:lstStyle/>
        <a:p>
          <a:r>
            <a:rPr lang="en-US" dirty="0" smtClean="0"/>
            <a:t>Social Media</a:t>
          </a:r>
          <a:endParaRPr lang="en-US" dirty="0"/>
        </a:p>
      </dgm:t>
    </dgm:pt>
    <dgm:pt modelId="{D2B2AB14-128C-AD41-B70F-A4D25CA1E15F}" type="parTrans" cxnId="{405B7BF2-BD52-2E4E-84E0-B29DDE89B2D1}">
      <dgm:prSet/>
      <dgm:spPr/>
      <dgm:t>
        <a:bodyPr/>
        <a:lstStyle/>
        <a:p>
          <a:endParaRPr lang="en-US"/>
        </a:p>
      </dgm:t>
    </dgm:pt>
    <dgm:pt modelId="{EB8CCE22-32FC-574D-9BBB-62B276B655E5}" type="sibTrans" cxnId="{405B7BF2-BD52-2E4E-84E0-B29DDE89B2D1}">
      <dgm:prSet/>
      <dgm:spPr/>
      <dgm:t>
        <a:bodyPr/>
        <a:lstStyle/>
        <a:p>
          <a:endParaRPr lang="en-US"/>
        </a:p>
      </dgm:t>
    </dgm:pt>
    <dgm:pt modelId="{8DD7F020-7726-364B-B03C-09D72D7456A0}" type="pres">
      <dgm:prSet presAssocID="{8B795C8E-FD9A-8E4D-8D2A-0AB6747D11B9}" presName="cycle" presStyleCnt="0">
        <dgm:presLayoutVars>
          <dgm:dir/>
          <dgm:resizeHandles val="exact"/>
        </dgm:presLayoutVars>
      </dgm:prSet>
      <dgm:spPr/>
      <dgm:t>
        <a:bodyPr/>
        <a:lstStyle/>
        <a:p>
          <a:endParaRPr lang="en-US"/>
        </a:p>
      </dgm:t>
    </dgm:pt>
    <dgm:pt modelId="{3A428C89-EFAB-6E41-8EBB-3A19663BF4AE}" type="pres">
      <dgm:prSet presAssocID="{A4D007EB-EC9A-9841-AB30-767076BE3E72}" presName="node" presStyleLbl="node1" presStyleIdx="0" presStyleCnt="6">
        <dgm:presLayoutVars>
          <dgm:bulletEnabled val="1"/>
        </dgm:presLayoutVars>
      </dgm:prSet>
      <dgm:spPr/>
      <dgm:t>
        <a:bodyPr/>
        <a:lstStyle/>
        <a:p>
          <a:endParaRPr lang="en-US"/>
        </a:p>
      </dgm:t>
    </dgm:pt>
    <dgm:pt modelId="{93A381FF-79FE-5545-B414-6BB25C8D98A2}" type="pres">
      <dgm:prSet presAssocID="{A4D007EB-EC9A-9841-AB30-767076BE3E72}" presName="spNode" presStyleCnt="0"/>
      <dgm:spPr/>
    </dgm:pt>
    <dgm:pt modelId="{479B3998-9A22-EE4F-B85C-788F170BAF42}" type="pres">
      <dgm:prSet presAssocID="{B7538A3E-C7E6-7F4C-A5C0-0724E10BCD21}" presName="sibTrans" presStyleLbl="sibTrans1D1" presStyleIdx="0" presStyleCnt="6"/>
      <dgm:spPr/>
      <dgm:t>
        <a:bodyPr/>
        <a:lstStyle/>
        <a:p>
          <a:endParaRPr lang="en-US"/>
        </a:p>
      </dgm:t>
    </dgm:pt>
    <dgm:pt modelId="{78C5B73F-F7E8-074E-BF57-DCAAC3403F29}" type="pres">
      <dgm:prSet presAssocID="{F229070D-68B4-234D-A2D9-524AEE686C3D}" presName="node" presStyleLbl="node1" presStyleIdx="1" presStyleCnt="6">
        <dgm:presLayoutVars>
          <dgm:bulletEnabled val="1"/>
        </dgm:presLayoutVars>
      </dgm:prSet>
      <dgm:spPr/>
      <dgm:t>
        <a:bodyPr/>
        <a:lstStyle/>
        <a:p>
          <a:endParaRPr lang="en-US"/>
        </a:p>
      </dgm:t>
    </dgm:pt>
    <dgm:pt modelId="{B1095FB6-1580-134D-A603-FAE04A8E2203}" type="pres">
      <dgm:prSet presAssocID="{F229070D-68B4-234D-A2D9-524AEE686C3D}" presName="spNode" presStyleCnt="0"/>
      <dgm:spPr/>
    </dgm:pt>
    <dgm:pt modelId="{EC433198-A3F4-3B46-A1C7-26CE02136606}" type="pres">
      <dgm:prSet presAssocID="{FA301EFB-5D3F-F048-A42E-8973D15D61A8}" presName="sibTrans" presStyleLbl="sibTrans1D1" presStyleIdx="1" presStyleCnt="6"/>
      <dgm:spPr/>
      <dgm:t>
        <a:bodyPr/>
        <a:lstStyle/>
        <a:p>
          <a:endParaRPr lang="en-US"/>
        </a:p>
      </dgm:t>
    </dgm:pt>
    <dgm:pt modelId="{62D6642C-D0FB-5C48-8FA9-6EEBFA9CC0CF}" type="pres">
      <dgm:prSet presAssocID="{86151756-6076-A547-8B5F-8FAEBC516FB9}" presName="node" presStyleLbl="node1" presStyleIdx="2" presStyleCnt="6">
        <dgm:presLayoutVars>
          <dgm:bulletEnabled val="1"/>
        </dgm:presLayoutVars>
      </dgm:prSet>
      <dgm:spPr/>
      <dgm:t>
        <a:bodyPr/>
        <a:lstStyle/>
        <a:p>
          <a:endParaRPr lang="en-US"/>
        </a:p>
      </dgm:t>
    </dgm:pt>
    <dgm:pt modelId="{92A870B8-96C8-4548-B6A7-AF7739CD3686}" type="pres">
      <dgm:prSet presAssocID="{86151756-6076-A547-8B5F-8FAEBC516FB9}" presName="spNode" presStyleCnt="0"/>
      <dgm:spPr/>
    </dgm:pt>
    <dgm:pt modelId="{12FF84CC-7378-554F-905B-AAC32A2D3110}" type="pres">
      <dgm:prSet presAssocID="{E727F192-41EA-B142-8867-42186DB1645C}" presName="sibTrans" presStyleLbl="sibTrans1D1" presStyleIdx="2" presStyleCnt="6"/>
      <dgm:spPr/>
      <dgm:t>
        <a:bodyPr/>
        <a:lstStyle/>
        <a:p>
          <a:endParaRPr lang="en-US"/>
        </a:p>
      </dgm:t>
    </dgm:pt>
    <dgm:pt modelId="{6868B00E-BB45-8E45-B114-1965AAD264BD}" type="pres">
      <dgm:prSet presAssocID="{6F3DDA87-7965-BD4B-B3E5-E5F3313132DC}" presName="node" presStyleLbl="node1" presStyleIdx="3" presStyleCnt="6">
        <dgm:presLayoutVars>
          <dgm:bulletEnabled val="1"/>
        </dgm:presLayoutVars>
      </dgm:prSet>
      <dgm:spPr/>
      <dgm:t>
        <a:bodyPr/>
        <a:lstStyle/>
        <a:p>
          <a:endParaRPr lang="en-US"/>
        </a:p>
      </dgm:t>
    </dgm:pt>
    <dgm:pt modelId="{0664BA22-ABFA-F047-8C0F-85EA6B9239A1}" type="pres">
      <dgm:prSet presAssocID="{6F3DDA87-7965-BD4B-B3E5-E5F3313132DC}" presName="spNode" presStyleCnt="0"/>
      <dgm:spPr/>
    </dgm:pt>
    <dgm:pt modelId="{8B7C1FFC-D7D3-0A47-B16B-7B41DD20DF74}" type="pres">
      <dgm:prSet presAssocID="{70AF3021-D082-4B42-A03C-575F627AC940}" presName="sibTrans" presStyleLbl="sibTrans1D1" presStyleIdx="3" presStyleCnt="6"/>
      <dgm:spPr/>
      <dgm:t>
        <a:bodyPr/>
        <a:lstStyle/>
        <a:p>
          <a:endParaRPr lang="en-US"/>
        </a:p>
      </dgm:t>
    </dgm:pt>
    <dgm:pt modelId="{9F6477DB-3B18-7149-BBB5-19E7736B4E6A}" type="pres">
      <dgm:prSet presAssocID="{D01B7E40-381B-A742-B674-465515122918}" presName="node" presStyleLbl="node1" presStyleIdx="4" presStyleCnt="6">
        <dgm:presLayoutVars>
          <dgm:bulletEnabled val="1"/>
        </dgm:presLayoutVars>
      </dgm:prSet>
      <dgm:spPr/>
      <dgm:t>
        <a:bodyPr/>
        <a:lstStyle/>
        <a:p>
          <a:endParaRPr lang="en-US"/>
        </a:p>
      </dgm:t>
    </dgm:pt>
    <dgm:pt modelId="{B952DCC2-C871-6446-BB90-73D0817B4956}" type="pres">
      <dgm:prSet presAssocID="{D01B7E40-381B-A742-B674-465515122918}" presName="spNode" presStyleCnt="0"/>
      <dgm:spPr/>
    </dgm:pt>
    <dgm:pt modelId="{96880CBD-44B3-7542-8E69-CD8932912678}" type="pres">
      <dgm:prSet presAssocID="{B5C7C5C0-8E61-E94E-90BC-5952C38D0FFC}" presName="sibTrans" presStyleLbl="sibTrans1D1" presStyleIdx="4" presStyleCnt="6"/>
      <dgm:spPr/>
      <dgm:t>
        <a:bodyPr/>
        <a:lstStyle/>
        <a:p>
          <a:endParaRPr lang="en-US"/>
        </a:p>
      </dgm:t>
    </dgm:pt>
    <dgm:pt modelId="{B984C5A2-BA24-8D45-A575-E3E1181ADD6D}" type="pres">
      <dgm:prSet presAssocID="{4DBE730C-C474-5040-B347-A57EA9B25C5F}" presName="node" presStyleLbl="node1" presStyleIdx="5" presStyleCnt="6">
        <dgm:presLayoutVars>
          <dgm:bulletEnabled val="1"/>
        </dgm:presLayoutVars>
      </dgm:prSet>
      <dgm:spPr/>
      <dgm:t>
        <a:bodyPr/>
        <a:lstStyle/>
        <a:p>
          <a:endParaRPr lang="en-US"/>
        </a:p>
      </dgm:t>
    </dgm:pt>
    <dgm:pt modelId="{699FCB44-B784-0F42-9079-54653C3D543A}" type="pres">
      <dgm:prSet presAssocID="{4DBE730C-C474-5040-B347-A57EA9B25C5F}" presName="spNode" presStyleCnt="0"/>
      <dgm:spPr/>
    </dgm:pt>
    <dgm:pt modelId="{2C91CF5C-9837-C242-855C-370195B752FC}" type="pres">
      <dgm:prSet presAssocID="{EB8CCE22-32FC-574D-9BBB-62B276B655E5}" presName="sibTrans" presStyleLbl="sibTrans1D1" presStyleIdx="5" presStyleCnt="6"/>
      <dgm:spPr/>
      <dgm:t>
        <a:bodyPr/>
        <a:lstStyle/>
        <a:p>
          <a:endParaRPr lang="en-US"/>
        </a:p>
      </dgm:t>
    </dgm:pt>
  </dgm:ptLst>
  <dgm:cxnLst>
    <dgm:cxn modelId="{9B620960-5209-5C4F-95A8-FD6D0221BAC8}" srcId="{8B795C8E-FD9A-8E4D-8D2A-0AB6747D11B9}" destId="{D01B7E40-381B-A742-B674-465515122918}" srcOrd="4" destOrd="0" parTransId="{88CF65C1-E2C3-594E-ADEF-D56A4F68CA11}" sibTransId="{B5C7C5C0-8E61-E94E-90BC-5952C38D0FFC}"/>
    <dgm:cxn modelId="{0CA5EBD7-A831-4553-88ED-E21BD6E92B99}" type="presOf" srcId="{FA301EFB-5D3F-F048-A42E-8973D15D61A8}" destId="{EC433198-A3F4-3B46-A1C7-26CE02136606}" srcOrd="0" destOrd="0" presId="urn:microsoft.com/office/officeart/2005/8/layout/cycle6"/>
    <dgm:cxn modelId="{4FDFA5D1-D53E-4F1C-A3F7-24A7881E9EB5}" type="presOf" srcId="{86151756-6076-A547-8B5F-8FAEBC516FB9}" destId="{62D6642C-D0FB-5C48-8FA9-6EEBFA9CC0CF}" srcOrd="0" destOrd="0" presId="urn:microsoft.com/office/officeart/2005/8/layout/cycle6"/>
    <dgm:cxn modelId="{E2B0C90C-CC6D-44EE-8679-E908627A08B3}" type="presOf" srcId="{B7538A3E-C7E6-7F4C-A5C0-0724E10BCD21}" destId="{479B3998-9A22-EE4F-B85C-788F170BAF42}" srcOrd="0" destOrd="0" presId="urn:microsoft.com/office/officeart/2005/8/layout/cycle6"/>
    <dgm:cxn modelId="{613C95CB-055C-4BCB-A4A7-65FB2D9CB40F}" type="presOf" srcId="{4DBE730C-C474-5040-B347-A57EA9B25C5F}" destId="{B984C5A2-BA24-8D45-A575-E3E1181ADD6D}" srcOrd="0" destOrd="0" presId="urn:microsoft.com/office/officeart/2005/8/layout/cycle6"/>
    <dgm:cxn modelId="{405B7BF2-BD52-2E4E-84E0-B29DDE89B2D1}" srcId="{8B795C8E-FD9A-8E4D-8D2A-0AB6747D11B9}" destId="{4DBE730C-C474-5040-B347-A57EA9B25C5F}" srcOrd="5" destOrd="0" parTransId="{D2B2AB14-128C-AD41-B70F-A4D25CA1E15F}" sibTransId="{EB8CCE22-32FC-574D-9BBB-62B276B655E5}"/>
    <dgm:cxn modelId="{D6EBC0E8-A8F8-41B0-B025-BE0D0A42D7CD}" type="presOf" srcId="{8B795C8E-FD9A-8E4D-8D2A-0AB6747D11B9}" destId="{8DD7F020-7726-364B-B03C-09D72D7456A0}" srcOrd="0" destOrd="0" presId="urn:microsoft.com/office/officeart/2005/8/layout/cycle6"/>
    <dgm:cxn modelId="{DDD1C53B-5913-4289-9061-6FD82E94A94A}" type="presOf" srcId="{B5C7C5C0-8E61-E94E-90BC-5952C38D0FFC}" destId="{96880CBD-44B3-7542-8E69-CD8932912678}" srcOrd="0" destOrd="0" presId="urn:microsoft.com/office/officeart/2005/8/layout/cycle6"/>
    <dgm:cxn modelId="{BE51BEB6-00D2-BD49-9F44-79A3C24B9BB1}" srcId="{8B795C8E-FD9A-8E4D-8D2A-0AB6747D11B9}" destId="{A4D007EB-EC9A-9841-AB30-767076BE3E72}" srcOrd="0" destOrd="0" parTransId="{DEE9E0A7-A9F8-F34C-AFE6-C040D0CFF30F}" sibTransId="{B7538A3E-C7E6-7F4C-A5C0-0724E10BCD21}"/>
    <dgm:cxn modelId="{164DE6B6-16AE-4E77-8D06-9797388D47D8}" type="presOf" srcId="{F229070D-68B4-234D-A2D9-524AEE686C3D}" destId="{78C5B73F-F7E8-074E-BF57-DCAAC3403F29}" srcOrd="0" destOrd="0" presId="urn:microsoft.com/office/officeart/2005/8/layout/cycle6"/>
    <dgm:cxn modelId="{4EC9C26A-9ECB-419B-9BC2-89A5CE2ED606}" type="presOf" srcId="{E727F192-41EA-B142-8867-42186DB1645C}" destId="{12FF84CC-7378-554F-905B-AAC32A2D3110}" srcOrd="0" destOrd="0" presId="urn:microsoft.com/office/officeart/2005/8/layout/cycle6"/>
    <dgm:cxn modelId="{E51F0647-842E-4A83-902D-2763FB5489A5}" type="presOf" srcId="{6F3DDA87-7965-BD4B-B3E5-E5F3313132DC}" destId="{6868B00E-BB45-8E45-B114-1965AAD264BD}" srcOrd="0" destOrd="0" presId="urn:microsoft.com/office/officeart/2005/8/layout/cycle6"/>
    <dgm:cxn modelId="{7873CEA6-D7C7-F84A-853F-0E8069686FF1}" srcId="{8B795C8E-FD9A-8E4D-8D2A-0AB6747D11B9}" destId="{86151756-6076-A547-8B5F-8FAEBC516FB9}" srcOrd="2" destOrd="0" parTransId="{55C7AC54-A007-3244-B939-4B1F34711B8D}" sibTransId="{E727F192-41EA-B142-8867-42186DB1645C}"/>
    <dgm:cxn modelId="{449FF602-78DC-4B2A-BADD-6A9D7DD98E6C}" type="presOf" srcId="{70AF3021-D082-4B42-A03C-575F627AC940}" destId="{8B7C1FFC-D7D3-0A47-B16B-7B41DD20DF74}" srcOrd="0" destOrd="0" presId="urn:microsoft.com/office/officeart/2005/8/layout/cycle6"/>
    <dgm:cxn modelId="{220584FA-107B-4BD8-B102-89CBCA8D0554}" type="presOf" srcId="{A4D007EB-EC9A-9841-AB30-767076BE3E72}" destId="{3A428C89-EFAB-6E41-8EBB-3A19663BF4AE}" srcOrd="0" destOrd="0" presId="urn:microsoft.com/office/officeart/2005/8/layout/cycle6"/>
    <dgm:cxn modelId="{F94CC0AD-4681-4E80-B285-F72F1AFBE19D}" type="presOf" srcId="{EB8CCE22-32FC-574D-9BBB-62B276B655E5}" destId="{2C91CF5C-9837-C242-855C-370195B752FC}" srcOrd="0" destOrd="0" presId="urn:microsoft.com/office/officeart/2005/8/layout/cycle6"/>
    <dgm:cxn modelId="{D109B35F-276B-7C4A-BAF2-7FD2CE76FF50}" srcId="{8B795C8E-FD9A-8E4D-8D2A-0AB6747D11B9}" destId="{6F3DDA87-7965-BD4B-B3E5-E5F3313132DC}" srcOrd="3" destOrd="0" parTransId="{A809A1CD-37ED-5242-A40C-EEE947658779}" sibTransId="{70AF3021-D082-4B42-A03C-575F627AC940}"/>
    <dgm:cxn modelId="{91874D24-B4F7-7C4E-BFAA-A12299600F8D}" srcId="{8B795C8E-FD9A-8E4D-8D2A-0AB6747D11B9}" destId="{F229070D-68B4-234D-A2D9-524AEE686C3D}" srcOrd="1" destOrd="0" parTransId="{8E4D0EC5-8B41-B44D-8F38-4DCF28FCA585}" sibTransId="{FA301EFB-5D3F-F048-A42E-8973D15D61A8}"/>
    <dgm:cxn modelId="{6EBB7943-A0BB-41BE-983B-F6F187BC4E8F}" type="presOf" srcId="{D01B7E40-381B-A742-B674-465515122918}" destId="{9F6477DB-3B18-7149-BBB5-19E7736B4E6A}" srcOrd="0" destOrd="0" presId="urn:microsoft.com/office/officeart/2005/8/layout/cycle6"/>
    <dgm:cxn modelId="{AE4C393D-DCEE-41A4-A48D-CC56706D3380}" type="presParOf" srcId="{8DD7F020-7726-364B-B03C-09D72D7456A0}" destId="{3A428C89-EFAB-6E41-8EBB-3A19663BF4AE}" srcOrd="0" destOrd="0" presId="urn:microsoft.com/office/officeart/2005/8/layout/cycle6"/>
    <dgm:cxn modelId="{84A1DF10-74AE-4317-BB9E-7A19236BB468}" type="presParOf" srcId="{8DD7F020-7726-364B-B03C-09D72D7456A0}" destId="{93A381FF-79FE-5545-B414-6BB25C8D98A2}" srcOrd="1" destOrd="0" presId="urn:microsoft.com/office/officeart/2005/8/layout/cycle6"/>
    <dgm:cxn modelId="{ED5D2779-8FE5-4150-8F46-4C3E0C02F8B5}" type="presParOf" srcId="{8DD7F020-7726-364B-B03C-09D72D7456A0}" destId="{479B3998-9A22-EE4F-B85C-788F170BAF42}" srcOrd="2" destOrd="0" presId="urn:microsoft.com/office/officeart/2005/8/layout/cycle6"/>
    <dgm:cxn modelId="{48A00B32-1F78-433F-A5F1-AB7D36AF7D4A}" type="presParOf" srcId="{8DD7F020-7726-364B-B03C-09D72D7456A0}" destId="{78C5B73F-F7E8-074E-BF57-DCAAC3403F29}" srcOrd="3" destOrd="0" presId="urn:microsoft.com/office/officeart/2005/8/layout/cycle6"/>
    <dgm:cxn modelId="{3730A436-99CD-4FB6-9305-B10FEF5C0BFF}" type="presParOf" srcId="{8DD7F020-7726-364B-B03C-09D72D7456A0}" destId="{B1095FB6-1580-134D-A603-FAE04A8E2203}" srcOrd="4" destOrd="0" presId="urn:microsoft.com/office/officeart/2005/8/layout/cycle6"/>
    <dgm:cxn modelId="{B1BB5D5E-66C5-4B93-A99D-526287A85C12}" type="presParOf" srcId="{8DD7F020-7726-364B-B03C-09D72D7456A0}" destId="{EC433198-A3F4-3B46-A1C7-26CE02136606}" srcOrd="5" destOrd="0" presId="urn:microsoft.com/office/officeart/2005/8/layout/cycle6"/>
    <dgm:cxn modelId="{154E45FD-8691-4978-96D0-15A6995F038A}" type="presParOf" srcId="{8DD7F020-7726-364B-B03C-09D72D7456A0}" destId="{62D6642C-D0FB-5C48-8FA9-6EEBFA9CC0CF}" srcOrd="6" destOrd="0" presId="urn:microsoft.com/office/officeart/2005/8/layout/cycle6"/>
    <dgm:cxn modelId="{41836FA5-52DE-4E7F-8ED1-FEA752C9C4E7}" type="presParOf" srcId="{8DD7F020-7726-364B-B03C-09D72D7456A0}" destId="{92A870B8-96C8-4548-B6A7-AF7739CD3686}" srcOrd="7" destOrd="0" presId="urn:microsoft.com/office/officeart/2005/8/layout/cycle6"/>
    <dgm:cxn modelId="{7F436E7E-2396-43B9-BEFC-C5B54C89779A}" type="presParOf" srcId="{8DD7F020-7726-364B-B03C-09D72D7456A0}" destId="{12FF84CC-7378-554F-905B-AAC32A2D3110}" srcOrd="8" destOrd="0" presId="urn:microsoft.com/office/officeart/2005/8/layout/cycle6"/>
    <dgm:cxn modelId="{A3E66E64-1A9F-4AEE-9044-8A65621D7DE8}" type="presParOf" srcId="{8DD7F020-7726-364B-B03C-09D72D7456A0}" destId="{6868B00E-BB45-8E45-B114-1965AAD264BD}" srcOrd="9" destOrd="0" presId="urn:microsoft.com/office/officeart/2005/8/layout/cycle6"/>
    <dgm:cxn modelId="{1D9BBCF9-74E5-4BC6-904B-387D9CA90177}" type="presParOf" srcId="{8DD7F020-7726-364B-B03C-09D72D7456A0}" destId="{0664BA22-ABFA-F047-8C0F-85EA6B9239A1}" srcOrd="10" destOrd="0" presId="urn:microsoft.com/office/officeart/2005/8/layout/cycle6"/>
    <dgm:cxn modelId="{93FDF555-98A9-421D-BCE3-D1568F1E2467}" type="presParOf" srcId="{8DD7F020-7726-364B-B03C-09D72D7456A0}" destId="{8B7C1FFC-D7D3-0A47-B16B-7B41DD20DF74}" srcOrd="11" destOrd="0" presId="urn:microsoft.com/office/officeart/2005/8/layout/cycle6"/>
    <dgm:cxn modelId="{CD2D4B98-8FBB-4D65-BB4B-40B6A7480CE6}" type="presParOf" srcId="{8DD7F020-7726-364B-B03C-09D72D7456A0}" destId="{9F6477DB-3B18-7149-BBB5-19E7736B4E6A}" srcOrd="12" destOrd="0" presId="urn:microsoft.com/office/officeart/2005/8/layout/cycle6"/>
    <dgm:cxn modelId="{6C5E9336-F5BD-4042-AAFA-6EAC36B142DC}" type="presParOf" srcId="{8DD7F020-7726-364B-B03C-09D72D7456A0}" destId="{B952DCC2-C871-6446-BB90-73D0817B4956}" srcOrd="13" destOrd="0" presId="urn:microsoft.com/office/officeart/2005/8/layout/cycle6"/>
    <dgm:cxn modelId="{47FBCE55-298B-4636-8463-905C38466529}" type="presParOf" srcId="{8DD7F020-7726-364B-B03C-09D72D7456A0}" destId="{96880CBD-44B3-7542-8E69-CD8932912678}" srcOrd="14" destOrd="0" presId="urn:microsoft.com/office/officeart/2005/8/layout/cycle6"/>
    <dgm:cxn modelId="{6CA647E1-F9A9-4038-8C31-46D542CB199C}" type="presParOf" srcId="{8DD7F020-7726-364B-B03C-09D72D7456A0}" destId="{B984C5A2-BA24-8D45-A575-E3E1181ADD6D}" srcOrd="15" destOrd="0" presId="urn:microsoft.com/office/officeart/2005/8/layout/cycle6"/>
    <dgm:cxn modelId="{37F9BAEE-5542-47FD-A67E-112087D0B60A}" type="presParOf" srcId="{8DD7F020-7726-364B-B03C-09D72D7456A0}" destId="{699FCB44-B784-0F42-9079-54653C3D543A}" srcOrd="16" destOrd="0" presId="urn:microsoft.com/office/officeart/2005/8/layout/cycle6"/>
    <dgm:cxn modelId="{6CE01442-E7BF-4443-B9DE-4AEB71F96DED}" type="presParOf" srcId="{8DD7F020-7726-364B-B03C-09D72D7456A0}" destId="{2C91CF5C-9837-C242-855C-370195B752F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09E41-1F18-496D-AD6E-8ED19C9739EB}" type="doc">
      <dgm:prSet loTypeId="urn:microsoft.com/office/officeart/2005/8/layout/radial2" loCatId="relationship" qsTypeId="urn:microsoft.com/office/officeart/2005/8/quickstyle/simple1" qsCatId="simple" csTypeId="urn:microsoft.com/office/officeart/2005/8/colors/accent5_3" csCatId="accent5" phldr="1"/>
      <dgm:spPr/>
      <dgm:t>
        <a:bodyPr/>
        <a:lstStyle/>
        <a:p>
          <a:endParaRPr lang="en-CA"/>
        </a:p>
      </dgm:t>
    </dgm:pt>
    <dgm:pt modelId="{8E7E7843-062D-4FFA-9621-3E194D3FCF21}">
      <dgm:prSet phldrT="[Text]" custT="1"/>
      <dgm:spPr>
        <a:solidFill>
          <a:schemeClr val="accent5">
            <a:lumMod val="60000"/>
            <a:lumOff val="40000"/>
          </a:schemeClr>
        </a:solidFill>
      </dgm:spPr>
      <dgm:t>
        <a:bodyPr/>
        <a:lstStyle/>
        <a:p>
          <a:r>
            <a:rPr lang="en-CA" sz="1500" dirty="0" smtClean="0"/>
            <a:t>/</a:t>
          </a:r>
          <a:r>
            <a:rPr lang="en-CA" sz="1800" dirty="0" smtClean="0"/>
            <a:t>AboutUs</a:t>
          </a:r>
          <a:endParaRPr lang="en-CA" sz="900" dirty="0"/>
        </a:p>
      </dgm:t>
    </dgm:pt>
    <dgm:pt modelId="{C0DAE9EB-A394-4BB7-BD76-15E71A93E3D5}" type="parTrans" cxnId="{52ED4809-2D33-4BF8-8443-EBCB24DCE34C}">
      <dgm:prSet/>
      <dgm:spPr/>
      <dgm:t>
        <a:bodyPr/>
        <a:lstStyle/>
        <a:p>
          <a:endParaRPr lang="en-CA"/>
        </a:p>
      </dgm:t>
    </dgm:pt>
    <dgm:pt modelId="{A9F55A41-1C76-4479-A6EA-D5A6528B0620}" type="sibTrans" cxnId="{52ED4809-2D33-4BF8-8443-EBCB24DCE34C}">
      <dgm:prSet/>
      <dgm:spPr/>
      <dgm:t>
        <a:bodyPr/>
        <a:lstStyle/>
        <a:p>
          <a:endParaRPr lang="en-CA"/>
        </a:p>
      </dgm:t>
    </dgm:pt>
    <dgm:pt modelId="{63D22627-252D-49F5-AB29-5C8D3DA75921}">
      <dgm:prSet phldrT="[Text]" custT="1"/>
      <dgm:spPr>
        <a:solidFill>
          <a:schemeClr val="accent5">
            <a:lumMod val="60000"/>
            <a:lumOff val="40000"/>
          </a:schemeClr>
        </a:solidFill>
      </dgm:spPr>
      <dgm:t>
        <a:bodyPr/>
        <a:lstStyle/>
        <a:p>
          <a:r>
            <a:rPr lang="en-CA" sz="1400" dirty="0" smtClean="0"/>
            <a:t>/</a:t>
          </a:r>
          <a:r>
            <a:rPr lang="en-CA" sz="1800" dirty="0" smtClean="0"/>
            <a:t>Discover</a:t>
          </a:r>
          <a:endParaRPr lang="en-CA" sz="1400" dirty="0"/>
        </a:p>
      </dgm:t>
    </dgm:pt>
    <dgm:pt modelId="{F688CC89-6349-407C-A325-12927DC5731B}" type="parTrans" cxnId="{8E318707-DE64-49F0-87CB-7074827F74F5}">
      <dgm:prSet/>
      <dgm:spPr/>
      <dgm:t>
        <a:bodyPr/>
        <a:lstStyle/>
        <a:p>
          <a:endParaRPr lang="en-CA"/>
        </a:p>
      </dgm:t>
    </dgm:pt>
    <dgm:pt modelId="{570B74B9-189F-4D84-BE63-0A7D043C3601}" type="sibTrans" cxnId="{8E318707-DE64-49F0-87CB-7074827F74F5}">
      <dgm:prSet/>
      <dgm:spPr/>
      <dgm:t>
        <a:bodyPr/>
        <a:lstStyle/>
        <a:p>
          <a:endParaRPr lang="en-CA"/>
        </a:p>
      </dgm:t>
    </dgm:pt>
    <dgm:pt modelId="{827D6750-32E1-41B6-A808-AD26EB698291}">
      <dgm:prSet phldrT="[Text]" custT="1"/>
      <dgm:spPr>
        <a:solidFill>
          <a:schemeClr val="tx2"/>
        </a:solidFill>
      </dgm:spPr>
      <dgm:t>
        <a:bodyPr/>
        <a:lstStyle/>
        <a:p>
          <a:r>
            <a:rPr lang="en-CA" sz="1400" dirty="0" smtClean="0"/>
            <a:t>/GoSkiing</a:t>
          </a:r>
        </a:p>
        <a:p>
          <a:r>
            <a:rPr lang="en-CA" sz="1400" dirty="0" smtClean="0"/>
            <a:t>GoSnowboarding</a:t>
          </a:r>
          <a:endParaRPr lang="en-CA" sz="800" dirty="0"/>
        </a:p>
      </dgm:t>
    </dgm:pt>
    <dgm:pt modelId="{F085EC25-5CD0-4AE0-BECB-CCF900B53047}" type="parTrans" cxnId="{8DF46F2B-3EBF-49CE-8F80-171CFA8B2353}">
      <dgm:prSet/>
      <dgm:spPr/>
      <dgm:t>
        <a:bodyPr/>
        <a:lstStyle/>
        <a:p>
          <a:endParaRPr lang="en-CA"/>
        </a:p>
      </dgm:t>
    </dgm:pt>
    <dgm:pt modelId="{B1815D44-D937-4D18-B66A-09ACAA25CC84}" type="sibTrans" cxnId="{8DF46F2B-3EBF-49CE-8F80-171CFA8B2353}">
      <dgm:prSet/>
      <dgm:spPr/>
      <dgm:t>
        <a:bodyPr/>
        <a:lstStyle/>
        <a:p>
          <a:endParaRPr lang="en-CA"/>
        </a:p>
      </dgm:t>
    </dgm:pt>
    <dgm:pt modelId="{CB63E2BC-4DDE-457E-8857-010CF72BCE2D}">
      <dgm:prSet phldrT="[Text]" custT="1"/>
      <dgm:spPr>
        <a:solidFill>
          <a:schemeClr val="accent5">
            <a:lumMod val="75000"/>
          </a:schemeClr>
        </a:solidFill>
      </dgm:spPr>
      <dgm:t>
        <a:bodyPr/>
        <a:lstStyle/>
        <a:p>
          <a:r>
            <a:rPr lang="en-CA" sz="1400" dirty="0" smtClean="0"/>
            <a:t>/</a:t>
          </a:r>
          <a:r>
            <a:rPr lang="en-CA" sz="1800" dirty="0" smtClean="0"/>
            <a:t>My</a:t>
          </a:r>
          <a:r>
            <a:rPr lang="en-CA" sz="1400" dirty="0" smtClean="0"/>
            <a:t> </a:t>
          </a:r>
          <a:r>
            <a:rPr lang="en-CA" sz="1800" dirty="0" smtClean="0"/>
            <a:t>Helmet</a:t>
          </a:r>
          <a:endParaRPr lang="en-CA" sz="1400" dirty="0"/>
        </a:p>
      </dgm:t>
    </dgm:pt>
    <dgm:pt modelId="{E128EF64-FEC6-4FC6-B7A7-19F9A48E2B7F}" type="parTrans" cxnId="{8C97BDF4-E964-421C-BEA4-5B2ADE4F89AA}">
      <dgm:prSet/>
      <dgm:spPr/>
      <dgm:t>
        <a:bodyPr/>
        <a:lstStyle/>
        <a:p>
          <a:endParaRPr lang="en-CA"/>
        </a:p>
      </dgm:t>
    </dgm:pt>
    <dgm:pt modelId="{E1B38068-AA75-4233-B9BE-BEB81125953A}" type="sibTrans" cxnId="{8C97BDF4-E964-421C-BEA4-5B2ADE4F89AA}">
      <dgm:prSet/>
      <dgm:spPr/>
      <dgm:t>
        <a:bodyPr/>
        <a:lstStyle/>
        <a:p>
          <a:endParaRPr lang="en-CA"/>
        </a:p>
      </dgm:t>
    </dgm:pt>
    <dgm:pt modelId="{10EBF9B1-F076-48C8-BF68-56AD94AEF4C6}">
      <dgm:prSet phldrT="[Text]" custT="1"/>
      <dgm:spPr>
        <a:solidFill>
          <a:schemeClr val="tx2"/>
        </a:solidFill>
      </dgm:spPr>
      <dgm:t>
        <a:bodyPr/>
        <a:lstStyle/>
        <a:p>
          <a:r>
            <a:rPr lang="en-CA" sz="1400" dirty="0" smtClean="0"/>
            <a:t>/</a:t>
          </a:r>
          <a:r>
            <a:rPr lang="en-CA" sz="1800" dirty="0" smtClean="0"/>
            <a:t>SnowPass</a:t>
          </a:r>
          <a:endParaRPr lang="en-CA" sz="500" dirty="0" smtClean="0"/>
        </a:p>
      </dgm:t>
    </dgm:pt>
    <dgm:pt modelId="{EC8A0EFB-B33E-4AF1-970D-023169E2B1A1}" type="parTrans" cxnId="{654FFDBF-9B19-4886-B55C-D48FC2F8580F}">
      <dgm:prSet/>
      <dgm:spPr/>
      <dgm:t>
        <a:bodyPr/>
        <a:lstStyle/>
        <a:p>
          <a:endParaRPr lang="en-CA"/>
        </a:p>
      </dgm:t>
    </dgm:pt>
    <dgm:pt modelId="{56CFC52F-7B92-4DB3-9D85-737F09972E85}" type="sibTrans" cxnId="{654FFDBF-9B19-4886-B55C-D48FC2F8580F}">
      <dgm:prSet/>
      <dgm:spPr/>
      <dgm:t>
        <a:bodyPr/>
        <a:lstStyle/>
        <a:p>
          <a:endParaRPr lang="en-CA"/>
        </a:p>
      </dgm:t>
    </dgm:pt>
    <dgm:pt modelId="{B159F990-2E13-4203-B088-EB0EF1A2F5D5}">
      <dgm:prSet custT="1"/>
      <dgm:spPr>
        <a:solidFill>
          <a:schemeClr val="accent5">
            <a:lumMod val="75000"/>
          </a:schemeClr>
        </a:solidFill>
      </dgm:spPr>
      <dgm:t>
        <a:bodyPr/>
        <a:lstStyle/>
        <a:p>
          <a:r>
            <a:rPr lang="en-CA" sz="1400" dirty="0" smtClean="0"/>
            <a:t>/</a:t>
          </a:r>
          <a:r>
            <a:rPr lang="en-CA" sz="1600" dirty="0" smtClean="0"/>
            <a:t>MakingWinter</a:t>
          </a:r>
          <a:r>
            <a:rPr lang="en-CA" sz="1400" dirty="0" smtClean="0"/>
            <a:t> </a:t>
          </a:r>
          <a:r>
            <a:rPr lang="en-CA" sz="1600" dirty="0" smtClean="0"/>
            <a:t>Winners</a:t>
          </a:r>
          <a:endParaRPr lang="en-CA" sz="1400" dirty="0"/>
        </a:p>
      </dgm:t>
    </dgm:pt>
    <dgm:pt modelId="{9EF710A1-A6F0-429B-AA37-F2D04A800C85}" type="parTrans" cxnId="{AB16099C-D7A8-4691-A2C1-DF9FAA598154}">
      <dgm:prSet/>
      <dgm:spPr/>
      <dgm:t>
        <a:bodyPr/>
        <a:lstStyle/>
        <a:p>
          <a:endParaRPr lang="en-CA"/>
        </a:p>
      </dgm:t>
    </dgm:pt>
    <dgm:pt modelId="{172D0C0A-B501-43ED-8C23-A4991897B1DE}" type="sibTrans" cxnId="{AB16099C-D7A8-4691-A2C1-DF9FAA598154}">
      <dgm:prSet/>
      <dgm:spPr/>
      <dgm:t>
        <a:bodyPr/>
        <a:lstStyle/>
        <a:p>
          <a:endParaRPr lang="en-CA"/>
        </a:p>
      </dgm:t>
    </dgm:pt>
    <dgm:pt modelId="{EF67E819-593C-4F4E-9FBD-67E8A3A09878}">
      <dgm:prSet custT="1"/>
      <dgm:spPr>
        <a:solidFill>
          <a:schemeClr val="tx2"/>
        </a:solidFill>
      </dgm:spPr>
      <dgm:t>
        <a:bodyPr/>
        <a:lstStyle/>
        <a:p>
          <a:r>
            <a:rPr lang="en-CA" sz="1400" dirty="0" smtClean="0"/>
            <a:t>/</a:t>
          </a:r>
          <a:r>
            <a:rPr lang="en-CA" sz="1600" dirty="0" smtClean="0"/>
            <a:t>SnowOnline</a:t>
          </a:r>
          <a:endParaRPr lang="en-CA" sz="1400" dirty="0"/>
        </a:p>
      </dgm:t>
    </dgm:pt>
    <dgm:pt modelId="{CF1F13B2-D2D4-4467-A556-1FBF12D7D967}" type="parTrans" cxnId="{482053D5-2C7A-4C07-8C86-665739B18260}">
      <dgm:prSet/>
      <dgm:spPr/>
      <dgm:t>
        <a:bodyPr/>
        <a:lstStyle/>
        <a:p>
          <a:endParaRPr lang="en-CA"/>
        </a:p>
      </dgm:t>
    </dgm:pt>
    <dgm:pt modelId="{733E6E0A-8AE0-469F-94F5-F3E287A70FBB}" type="sibTrans" cxnId="{482053D5-2C7A-4C07-8C86-665739B18260}">
      <dgm:prSet/>
      <dgm:spPr/>
      <dgm:t>
        <a:bodyPr/>
        <a:lstStyle/>
        <a:p>
          <a:endParaRPr lang="en-CA"/>
        </a:p>
      </dgm:t>
    </dgm:pt>
    <dgm:pt modelId="{117B922E-7AF3-47E5-9E3E-38188212D01F}" type="pres">
      <dgm:prSet presAssocID="{09B09E41-1F18-496D-AD6E-8ED19C9739EB}" presName="composite" presStyleCnt="0">
        <dgm:presLayoutVars>
          <dgm:chMax val="5"/>
          <dgm:dir/>
          <dgm:animLvl val="ctr"/>
          <dgm:resizeHandles val="exact"/>
        </dgm:presLayoutVars>
      </dgm:prSet>
      <dgm:spPr/>
      <dgm:t>
        <a:bodyPr/>
        <a:lstStyle/>
        <a:p>
          <a:endParaRPr lang="en-CA"/>
        </a:p>
      </dgm:t>
    </dgm:pt>
    <dgm:pt modelId="{0BA3E802-6A04-46A6-8107-97D060829534}" type="pres">
      <dgm:prSet presAssocID="{09B09E41-1F18-496D-AD6E-8ED19C9739EB}" presName="cycle" presStyleCnt="0"/>
      <dgm:spPr/>
    </dgm:pt>
    <dgm:pt modelId="{F756B8A3-C5E2-4892-A469-7159159838C9}" type="pres">
      <dgm:prSet presAssocID="{09B09E41-1F18-496D-AD6E-8ED19C9739EB}" presName="centerShape" presStyleCnt="0"/>
      <dgm:spPr/>
    </dgm:pt>
    <dgm:pt modelId="{BFB86CEA-0D9D-4A2D-86FB-0C6D8AB2BAA7}" type="pres">
      <dgm:prSet presAssocID="{09B09E41-1F18-496D-AD6E-8ED19C9739EB}" presName="connSite" presStyleLbl="node1" presStyleIdx="0" presStyleCnt="8"/>
      <dgm:spPr/>
    </dgm:pt>
    <dgm:pt modelId="{ECA3DFDB-CB8D-485A-9440-A235279008B5}" type="pres">
      <dgm:prSet presAssocID="{09B09E41-1F18-496D-AD6E-8ED19C9739EB}" presName="visible" presStyleLbl="node1" presStyleIdx="0" presStyleCnt="8" custScaleX="196342" custScaleY="100104" custLinFactNeighborX="14343" custLinFactNeighborY="485"/>
      <dgm:spPr>
        <a:solidFill>
          <a:schemeClr val="tx2"/>
        </a:solidFill>
      </dgm:spPr>
      <dgm:t>
        <a:bodyPr/>
        <a:lstStyle/>
        <a:p>
          <a:endParaRPr lang="en-CA"/>
        </a:p>
      </dgm:t>
    </dgm:pt>
    <dgm:pt modelId="{DBF83837-0660-4C66-A5A1-0B0B4EDA0AF4}" type="pres">
      <dgm:prSet presAssocID="{C0DAE9EB-A394-4BB7-BD76-15E71A93E3D5}" presName="Name25" presStyleLbl="parChTrans1D1" presStyleIdx="0" presStyleCnt="7"/>
      <dgm:spPr/>
      <dgm:t>
        <a:bodyPr/>
        <a:lstStyle/>
        <a:p>
          <a:endParaRPr lang="en-CA"/>
        </a:p>
      </dgm:t>
    </dgm:pt>
    <dgm:pt modelId="{DF80BA44-C3FF-4A74-A74D-4D6435A816F5}" type="pres">
      <dgm:prSet presAssocID="{8E7E7843-062D-4FFA-9621-3E194D3FCF21}" presName="node" presStyleCnt="0"/>
      <dgm:spPr/>
    </dgm:pt>
    <dgm:pt modelId="{1E15135B-6303-4AD4-B5C0-3EC0D9B3DADD}" type="pres">
      <dgm:prSet presAssocID="{8E7E7843-062D-4FFA-9621-3E194D3FCF21}" presName="parentNode" presStyleLbl="node1" presStyleIdx="1" presStyleCnt="8" custScaleX="207960" custScaleY="170306" custLinFactX="-100000" custLinFactNeighborX="-131564" custLinFactNeighborY="89777">
        <dgm:presLayoutVars>
          <dgm:chMax val="1"/>
          <dgm:bulletEnabled val="1"/>
        </dgm:presLayoutVars>
      </dgm:prSet>
      <dgm:spPr/>
      <dgm:t>
        <a:bodyPr/>
        <a:lstStyle/>
        <a:p>
          <a:endParaRPr lang="en-CA"/>
        </a:p>
      </dgm:t>
    </dgm:pt>
    <dgm:pt modelId="{32570DD7-4721-4AD0-9AE5-15DAD42D998D}" type="pres">
      <dgm:prSet presAssocID="{8E7E7843-062D-4FFA-9621-3E194D3FCF21}" presName="childNode" presStyleLbl="revTx" presStyleIdx="0" presStyleCnt="0">
        <dgm:presLayoutVars>
          <dgm:bulletEnabled val="1"/>
        </dgm:presLayoutVars>
      </dgm:prSet>
      <dgm:spPr/>
      <dgm:t>
        <a:bodyPr/>
        <a:lstStyle/>
        <a:p>
          <a:endParaRPr lang="en-CA"/>
        </a:p>
      </dgm:t>
    </dgm:pt>
    <dgm:pt modelId="{41C1F683-DDB1-4791-A543-863CF394A370}" type="pres">
      <dgm:prSet presAssocID="{EC8A0EFB-B33E-4AF1-970D-023169E2B1A1}" presName="Name25" presStyleLbl="parChTrans1D1" presStyleIdx="1" presStyleCnt="7"/>
      <dgm:spPr/>
      <dgm:t>
        <a:bodyPr/>
        <a:lstStyle/>
        <a:p>
          <a:endParaRPr lang="en-CA"/>
        </a:p>
      </dgm:t>
    </dgm:pt>
    <dgm:pt modelId="{251A8621-C3E1-4DF3-B03A-610BD81777D3}" type="pres">
      <dgm:prSet presAssocID="{10EBF9B1-F076-48C8-BF68-56AD94AEF4C6}" presName="node" presStyleCnt="0"/>
      <dgm:spPr/>
    </dgm:pt>
    <dgm:pt modelId="{07FC8CF9-931C-4BC8-BDA7-F01B31FAD434}" type="pres">
      <dgm:prSet presAssocID="{10EBF9B1-F076-48C8-BF68-56AD94AEF4C6}" presName="parentNode" presStyleLbl="node1" presStyleIdx="2" presStyleCnt="8" custScaleX="217746" custScaleY="180622" custLinFactNeighborX="-52325" custLinFactNeighborY="-52804">
        <dgm:presLayoutVars>
          <dgm:chMax val="1"/>
          <dgm:bulletEnabled val="1"/>
        </dgm:presLayoutVars>
      </dgm:prSet>
      <dgm:spPr/>
      <dgm:t>
        <a:bodyPr/>
        <a:lstStyle/>
        <a:p>
          <a:endParaRPr lang="en-CA"/>
        </a:p>
      </dgm:t>
    </dgm:pt>
    <dgm:pt modelId="{86212B5E-9AD0-4D69-A01C-8E4242E4C65B}" type="pres">
      <dgm:prSet presAssocID="{10EBF9B1-F076-48C8-BF68-56AD94AEF4C6}" presName="childNode" presStyleLbl="revTx" presStyleIdx="0" presStyleCnt="0">
        <dgm:presLayoutVars>
          <dgm:bulletEnabled val="1"/>
        </dgm:presLayoutVars>
      </dgm:prSet>
      <dgm:spPr/>
      <dgm:t>
        <a:bodyPr/>
        <a:lstStyle/>
        <a:p>
          <a:endParaRPr lang="en-CA"/>
        </a:p>
      </dgm:t>
    </dgm:pt>
    <dgm:pt modelId="{3CE0DBEF-CA4E-4FA7-9B4F-EBBC855DAC5D}" type="pres">
      <dgm:prSet presAssocID="{F688CC89-6349-407C-A325-12927DC5731B}" presName="Name25" presStyleLbl="parChTrans1D1" presStyleIdx="2" presStyleCnt="7"/>
      <dgm:spPr/>
      <dgm:t>
        <a:bodyPr/>
        <a:lstStyle/>
        <a:p>
          <a:endParaRPr lang="en-CA"/>
        </a:p>
      </dgm:t>
    </dgm:pt>
    <dgm:pt modelId="{49777304-C093-486D-9884-943E707B19FD}" type="pres">
      <dgm:prSet presAssocID="{63D22627-252D-49F5-AB29-5C8D3DA75921}" presName="node" presStyleCnt="0"/>
      <dgm:spPr/>
    </dgm:pt>
    <dgm:pt modelId="{43F96CD4-CE46-4FEC-BBCC-6049FF6C017F}" type="pres">
      <dgm:prSet presAssocID="{63D22627-252D-49F5-AB29-5C8D3DA75921}" presName="parentNode" presStyleLbl="node1" presStyleIdx="3" presStyleCnt="8" custScaleX="188048" custScaleY="162938" custLinFactX="46390" custLinFactNeighborX="100000" custLinFactNeighborY="-98783">
        <dgm:presLayoutVars>
          <dgm:chMax val="1"/>
          <dgm:bulletEnabled val="1"/>
        </dgm:presLayoutVars>
      </dgm:prSet>
      <dgm:spPr/>
      <dgm:t>
        <a:bodyPr/>
        <a:lstStyle/>
        <a:p>
          <a:endParaRPr lang="en-CA"/>
        </a:p>
      </dgm:t>
    </dgm:pt>
    <dgm:pt modelId="{2FF6EB61-5C1D-4C2F-A548-B7367D848474}" type="pres">
      <dgm:prSet presAssocID="{63D22627-252D-49F5-AB29-5C8D3DA75921}" presName="childNode" presStyleLbl="revTx" presStyleIdx="0" presStyleCnt="0">
        <dgm:presLayoutVars>
          <dgm:bulletEnabled val="1"/>
        </dgm:presLayoutVars>
      </dgm:prSet>
      <dgm:spPr/>
    </dgm:pt>
    <dgm:pt modelId="{076B6B1F-4AEA-47FF-B2E5-47F0BA6F9E3C}" type="pres">
      <dgm:prSet presAssocID="{F085EC25-5CD0-4AE0-BECB-CCF900B53047}" presName="Name25" presStyleLbl="parChTrans1D1" presStyleIdx="3" presStyleCnt="7"/>
      <dgm:spPr/>
      <dgm:t>
        <a:bodyPr/>
        <a:lstStyle/>
        <a:p>
          <a:endParaRPr lang="en-CA"/>
        </a:p>
      </dgm:t>
    </dgm:pt>
    <dgm:pt modelId="{7B7DDB28-E9D2-437D-9AEE-FDF47A9F8E93}" type="pres">
      <dgm:prSet presAssocID="{827D6750-32E1-41B6-A808-AD26EB698291}" presName="node" presStyleCnt="0"/>
      <dgm:spPr/>
    </dgm:pt>
    <dgm:pt modelId="{63199CEB-92D5-4387-B550-2F78F06C5513}" type="pres">
      <dgm:prSet presAssocID="{827D6750-32E1-41B6-A808-AD26EB698291}" presName="parentNode" presStyleLbl="node1" presStyleIdx="4" presStyleCnt="8" custScaleX="254901" custScaleY="201373" custLinFactNeighborX="92510" custLinFactNeighborY="-31525">
        <dgm:presLayoutVars>
          <dgm:chMax val="1"/>
          <dgm:bulletEnabled val="1"/>
        </dgm:presLayoutVars>
      </dgm:prSet>
      <dgm:spPr/>
      <dgm:t>
        <a:bodyPr/>
        <a:lstStyle/>
        <a:p>
          <a:endParaRPr lang="en-CA"/>
        </a:p>
      </dgm:t>
    </dgm:pt>
    <dgm:pt modelId="{39DAA571-3D90-4A07-AEE0-8D1EA4D2FA1D}" type="pres">
      <dgm:prSet presAssocID="{827D6750-32E1-41B6-A808-AD26EB698291}" presName="childNode" presStyleLbl="revTx" presStyleIdx="0" presStyleCnt="0">
        <dgm:presLayoutVars>
          <dgm:bulletEnabled val="1"/>
        </dgm:presLayoutVars>
      </dgm:prSet>
      <dgm:spPr/>
      <dgm:t>
        <a:bodyPr/>
        <a:lstStyle/>
        <a:p>
          <a:endParaRPr lang="en-CA"/>
        </a:p>
      </dgm:t>
    </dgm:pt>
    <dgm:pt modelId="{3E161144-1E58-487D-9F98-EF05AE3BCA77}" type="pres">
      <dgm:prSet presAssocID="{E128EF64-FEC6-4FC6-B7A7-19F9A48E2B7F}" presName="Name25" presStyleLbl="parChTrans1D1" presStyleIdx="4" presStyleCnt="7"/>
      <dgm:spPr/>
      <dgm:t>
        <a:bodyPr/>
        <a:lstStyle/>
        <a:p>
          <a:endParaRPr lang="en-CA"/>
        </a:p>
      </dgm:t>
    </dgm:pt>
    <dgm:pt modelId="{BB9ED748-FFD1-4164-AF95-2C41641DCF52}" type="pres">
      <dgm:prSet presAssocID="{CB63E2BC-4DDE-457E-8857-010CF72BCE2D}" presName="node" presStyleCnt="0"/>
      <dgm:spPr/>
    </dgm:pt>
    <dgm:pt modelId="{F6900EB6-8886-40C9-9F73-6E6971BE0C7C}" type="pres">
      <dgm:prSet presAssocID="{CB63E2BC-4DDE-457E-8857-010CF72BCE2D}" presName="parentNode" presStyleLbl="node1" presStyleIdx="5" presStyleCnt="8" custScaleX="201550" custScaleY="151148" custLinFactX="22533" custLinFactY="79766" custLinFactNeighborX="100000" custLinFactNeighborY="100000">
        <dgm:presLayoutVars>
          <dgm:chMax val="1"/>
          <dgm:bulletEnabled val="1"/>
        </dgm:presLayoutVars>
      </dgm:prSet>
      <dgm:spPr/>
      <dgm:t>
        <a:bodyPr/>
        <a:lstStyle/>
        <a:p>
          <a:endParaRPr lang="en-CA"/>
        </a:p>
      </dgm:t>
    </dgm:pt>
    <dgm:pt modelId="{14A96D3B-E94F-4BFE-B94C-C98F4F23000F}" type="pres">
      <dgm:prSet presAssocID="{CB63E2BC-4DDE-457E-8857-010CF72BCE2D}" presName="childNode" presStyleLbl="revTx" presStyleIdx="0" presStyleCnt="0">
        <dgm:presLayoutVars>
          <dgm:bulletEnabled val="1"/>
        </dgm:presLayoutVars>
      </dgm:prSet>
      <dgm:spPr/>
    </dgm:pt>
    <dgm:pt modelId="{7084FD93-2723-43CC-AA02-523C40F49871}" type="pres">
      <dgm:prSet presAssocID="{9EF710A1-A6F0-429B-AA37-F2D04A800C85}" presName="Name25" presStyleLbl="parChTrans1D1" presStyleIdx="5" presStyleCnt="7"/>
      <dgm:spPr/>
      <dgm:t>
        <a:bodyPr/>
        <a:lstStyle/>
        <a:p>
          <a:endParaRPr lang="en-CA"/>
        </a:p>
      </dgm:t>
    </dgm:pt>
    <dgm:pt modelId="{73217FBE-785F-4D21-A29C-370A6DDF6CD7}" type="pres">
      <dgm:prSet presAssocID="{B159F990-2E13-4203-B088-EB0EF1A2F5D5}" presName="node" presStyleCnt="0"/>
      <dgm:spPr/>
    </dgm:pt>
    <dgm:pt modelId="{A3F87370-D536-4A6D-88A3-12246843F9D0}" type="pres">
      <dgm:prSet presAssocID="{B159F990-2E13-4203-B088-EB0EF1A2F5D5}" presName="parentNode" presStyleLbl="node1" presStyleIdx="6" presStyleCnt="8" custScaleX="275348" custScaleY="186579" custLinFactNeighborX="-93673" custLinFactNeighborY="48076">
        <dgm:presLayoutVars>
          <dgm:chMax val="1"/>
          <dgm:bulletEnabled val="1"/>
        </dgm:presLayoutVars>
      </dgm:prSet>
      <dgm:spPr/>
      <dgm:t>
        <a:bodyPr/>
        <a:lstStyle/>
        <a:p>
          <a:endParaRPr lang="en-CA"/>
        </a:p>
      </dgm:t>
    </dgm:pt>
    <dgm:pt modelId="{3703AA59-F48C-4367-BB97-99EA4D4FD52B}" type="pres">
      <dgm:prSet presAssocID="{B159F990-2E13-4203-B088-EB0EF1A2F5D5}" presName="childNode" presStyleLbl="revTx" presStyleIdx="0" presStyleCnt="0">
        <dgm:presLayoutVars>
          <dgm:bulletEnabled val="1"/>
        </dgm:presLayoutVars>
      </dgm:prSet>
      <dgm:spPr/>
      <dgm:t>
        <a:bodyPr/>
        <a:lstStyle/>
        <a:p>
          <a:endParaRPr lang="en-CA"/>
        </a:p>
      </dgm:t>
    </dgm:pt>
    <dgm:pt modelId="{3835F47D-053E-4863-BBAA-219600107A49}" type="pres">
      <dgm:prSet presAssocID="{CF1F13B2-D2D4-4467-A556-1FBF12D7D967}" presName="Name25" presStyleLbl="parChTrans1D1" presStyleIdx="6" presStyleCnt="7"/>
      <dgm:spPr/>
      <dgm:t>
        <a:bodyPr/>
        <a:lstStyle/>
        <a:p>
          <a:endParaRPr lang="en-CA"/>
        </a:p>
      </dgm:t>
    </dgm:pt>
    <dgm:pt modelId="{D32FCCA7-9F63-4D0B-B457-D0BD4CA074B1}" type="pres">
      <dgm:prSet presAssocID="{EF67E819-593C-4F4E-9FBD-67E8A3A09878}" presName="node" presStyleCnt="0"/>
      <dgm:spPr/>
    </dgm:pt>
    <dgm:pt modelId="{DABE9D25-F724-44E2-A6B8-66C7EFC05F98}" type="pres">
      <dgm:prSet presAssocID="{EF67E819-593C-4F4E-9FBD-67E8A3A09878}" presName="parentNode" presStyleLbl="node1" presStyleIdx="7" presStyleCnt="8" custScaleX="226415" custScaleY="161146" custLinFactX="-113815" custLinFactNeighborX="-200000" custLinFactNeighborY="-67710">
        <dgm:presLayoutVars>
          <dgm:chMax val="1"/>
          <dgm:bulletEnabled val="1"/>
        </dgm:presLayoutVars>
      </dgm:prSet>
      <dgm:spPr/>
      <dgm:t>
        <a:bodyPr/>
        <a:lstStyle/>
        <a:p>
          <a:endParaRPr lang="en-CA"/>
        </a:p>
      </dgm:t>
    </dgm:pt>
    <dgm:pt modelId="{DE2C81C9-7DFF-4440-B6C2-628F5DBCE64E}" type="pres">
      <dgm:prSet presAssocID="{EF67E819-593C-4F4E-9FBD-67E8A3A09878}" presName="childNode" presStyleLbl="revTx" presStyleIdx="0" presStyleCnt="0">
        <dgm:presLayoutVars>
          <dgm:bulletEnabled val="1"/>
        </dgm:presLayoutVars>
      </dgm:prSet>
      <dgm:spPr/>
    </dgm:pt>
  </dgm:ptLst>
  <dgm:cxnLst>
    <dgm:cxn modelId="{BFA40B63-6794-4B1A-BF90-77BC52336ED1}" type="presOf" srcId="{CB63E2BC-4DDE-457E-8857-010CF72BCE2D}" destId="{F6900EB6-8886-40C9-9F73-6E6971BE0C7C}" srcOrd="0" destOrd="0" presId="urn:microsoft.com/office/officeart/2005/8/layout/radial2"/>
    <dgm:cxn modelId="{8B604031-96A8-4172-997B-00F8BE28E903}" type="presOf" srcId="{10EBF9B1-F076-48C8-BF68-56AD94AEF4C6}" destId="{07FC8CF9-931C-4BC8-BDA7-F01B31FAD434}" srcOrd="0" destOrd="0" presId="urn:microsoft.com/office/officeart/2005/8/layout/radial2"/>
    <dgm:cxn modelId="{E51C197B-9C99-4165-A671-C1A5A7ACAEBF}" type="presOf" srcId="{09B09E41-1F18-496D-AD6E-8ED19C9739EB}" destId="{117B922E-7AF3-47E5-9E3E-38188212D01F}" srcOrd="0" destOrd="0" presId="urn:microsoft.com/office/officeart/2005/8/layout/radial2"/>
    <dgm:cxn modelId="{6FB9BD0F-2637-4BA9-9437-4B57484ED7C6}" type="presOf" srcId="{F688CC89-6349-407C-A325-12927DC5731B}" destId="{3CE0DBEF-CA4E-4FA7-9B4F-EBBC855DAC5D}" srcOrd="0" destOrd="0" presId="urn:microsoft.com/office/officeart/2005/8/layout/radial2"/>
    <dgm:cxn modelId="{F5C89826-EA02-4AB4-A04B-9D1DC7913997}" type="presOf" srcId="{B159F990-2E13-4203-B088-EB0EF1A2F5D5}" destId="{A3F87370-D536-4A6D-88A3-12246843F9D0}" srcOrd="0" destOrd="0" presId="urn:microsoft.com/office/officeart/2005/8/layout/radial2"/>
    <dgm:cxn modelId="{AB16099C-D7A8-4691-A2C1-DF9FAA598154}" srcId="{09B09E41-1F18-496D-AD6E-8ED19C9739EB}" destId="{B159F990-2E13-4203-B088-EB0EF1A2F5D5}" srcOrd="5" destOrd="0" parTransId="{9EF710A1-A6F0-429B-AA37-F2D04A800C85}" sibTransId="{172D0C0A-B501-43ED-8C23-A4991897B1DE}"/>
    <dgm:cxn modelId="{8DF46F2B-3EBF-49CE-8F80-171CFA8B2353}" srcId="{09B09E41-1F18-496D-AD6E-8ED19C9739EB}" destId="{827D6750-32E1-41B6-A808-AD26EB698291}" srcOrd="3" destOrd="0" parTransId="{F085EC25-5CD0-4AE0-BECB-CCF900B53047}" sibTransId="{B1815D44-D937-4D18-B66A-09ACAA25CC84}"/>
    <dgm:cxn modelId="{AFC42538-B6C6-4A52-89B1-FF93D094A2F5}" type="presOf" srcId="{CF1F13B2-D2D4-4467-A556-1FBF12D7D967}" destId="{3835F47D-053E-4863-BBAA-219600107A49}" srcOrd="0" destOrd="0" presId="urn:microsoft.com/office/officeart/2005/8/layout/radial2"/>
    <dgm:cxn modelId="{482053D5-2C7A-4C07-8C86-665739B18260}" srcId="{09B09E41-1F18-496D-AD6E-8ED19C9739EB}" destId="{EF67E819-593C-4F4E-9FBD-67E8A3A09878}" srcOrd="6" destOrd="0" parTransId="{CF1F13B2-D2D4-4467-A556-1FBF12D7D967}" sibTransId="{733E6E0A-8AE0-469F-94F5-F3E287A70FBB}"/>
    <dgm:cxn modelId="{EFE9B60C-F5C8-4F90-AEF8-A05AA3D12A43}" type="presOf" srcId="{827D6750-32E1-41B6-A808-AD26EB698291}" destId="{63199CEB-92D5-4387-B550-2F78F06C5513}" srcOrd="0" destOrd="0" presId="urn:microsoft.com/office/officeart/2005/8/layout/radial2"/>
    <dgm:cxn modelId="{2067B2E4-CF2D-40BC-9B0B-6304D80C9822}" type="presOf" srcId="{EC8A0EFB-B33E-4AF1-970D-023169E2B1A1}" destId="{41C1F683-DDB1-4791-A543-863CF394A370}" srcOrd="0" destOrd="0" presId="urn:microsoft.com/office/officeart/2005/8/layout/radial2"/>
    <dgm:cxn modelId="{A92A48E1-DB41-414A-BB10-C247634F0FFD}" type="presOf" srcId="{63D22627-252D-49F5-AB29-5C8D3DA75921}" destId="{43F96CD4-CE46-4FEC-BBCC-6049FF6C017F}" srcOrd="0" destOrd="0" presId="urn:microsoft.com/office/officeart/2005/8/layout/radial2"/>
    <dgm:cxn modelId="{14A1348F-07A9-4B79-82A6-4128E9ABC797}" type="presOf" srcId="{C0DAE9EB-A394-4BB7-BD76-15E71A93E3D5}" destId="{DBF83837-0660-4C66-A5A1-0B0B4EDA0AF4}" srcOrd="0" destOrd="0" presId="urn:microsoft.com/office/officeart/2005/8/layout/radial2"/>
    <dgm:cxn modelId="{8C97BDF4-E964-421C-BEA4-5B2ADE4F89AA}" srcId="{09B09E41-1F18-496D-AD6E-8ED19C9739EB}" destId="{CB63E2BC-4DDE-457E-8857-010CF72BCE2D}" srcOrd="4" destOrd="0" parTransId="{E128EF64-FEC6-4FC6-B7A7-19F9A48E2B7F}" sibTransId="{E1B38068-AA75-4233-B9BE-BEB81125953A}"/>
    <dgm:cxn modelId="{6B1E2835-757C-48C5-899A-40468308195E}" type="presOf" srcId="{8E7E7843-062D-4FFA-9621-3E194D3FCF21}" destId="{1E15135B-6303-4AD4-B5C0-3EC0D9B3DADD}" srcOrd="0" destOrd="0" presId="urn:microsoft.com/office/officeart/2005/8/layout/radial2"/>
    <dgm:cxn modelId="{119F8EDA-050B-4768-9542-B683C1138F6B}" type="presOf" srcId="{EF67E819-593C-4F4E-9FBD-67E8A3A09878}" destId="{DABE9D25-F724-44E2-A6B8-66C7EFC05F98}" srcOrd="0" destOrd="0" presId="urn:microsoft.com/office/officeart/2005/8/layout/radial2"/>
    <dgm:cxn modelId="{D2B01D53-0A8F-47BE-BCE7-DC9EF47A84A5}" type="presOf" srcId="{9EF710A1-A6F0-429B-AA37-F2D04A800C85}" destId="{7084FD93-2723-43CC-AA02-523C40F49871}" srcOrd="0" destOrd="0" presId="urn:microsoft.com/office/officeart/2005/8/layout/radial2"/>
    <dgm:cxn modelId="{52ED4809-2D33-4BF8-8443-EBCB24DCE34C}" srcId="{09B09E41-1F18-496D-AD6E-8ED19C9739EB}" destId="{8E7E7843-062D-4FFA-9621-3E194D3FCF21}" srcOrd="0" destOrd="0" parTransId="{C0DAE9EB-A394-4BB7-BD76-15E71A93E3D5}" sibTransId="{A9F55A41-1C76-4479-A6EA-D5A6528B0620}"/>
    <dgm:cxn modelId="{654FFDBF-9B19-4886-B55C-D48FC2F8580F}" srcId="{09B09E41-1F18-496D-AD6E-8ED19C9739EB}" destId="{10EBF9B1-F076-48C8-BF68-56AD94AEF4C6}" srcOrd="1" destOrd="0" parTransId="{EC8A0EFB-B33E-4AF1-970D-023169E2B1A1}" sibTransId="{56CFC52F-7B92-4DB3-9D85-737F09972E85}"/>
    <dgm:cxn modelId="{955A38F0-E810-4304-BD23-B27747BE132E}" type="presOf" srcId="{F085EC25-5CD0-4AE0-BECB-CCF900B53047}" destId="{076B6B1F-4AEA-47FF-B2E5-47F0BA6F9E3C}" srcOrd="0" destOrd="0" presId="urn:microsoft.com/office/officeart/2005/8/layout/radial2"/>
    <dgm:cxn modelId="{8E318707-DE64-49F0-87CB-7074827F74F5}" srcId="{09B09E41-1F18-496D-AD6E-8ED19C9739EB}" destId="{63D22627-252D-49F5-AB29-5C8D3DA75921}" srcOrd="2" destOrd="0" parTransId="{F688CC89-6349-407C-A325-12927DC5731B}" sibTransId="{570B74B9-189F-4D84-BE63-0A7D043C3601}"/>
    <dgm:cxn modelId="{C32843AB-8FA8-4AD2-95BD-F2D1C378C2A5}" type="presOf" srcId="{E128EF64-FEC6-4FC6-B7A7-19F9A48E2B7F}" destId="{3E161144-1E58-487D-9F98-EF05AE3BCA77}" srcOrd="0" destOrd="0" presId="urn:microsoft.com/office/officeart/2005/8/layout/radial2"/>
    <dgm:cxn modelId="{252C7A4B-5297-406E-AC3F-CCA88DB8502D}" type="presParOf" srcId="{117B922E-7AF3-47E5-9E3E-38188212D01F}" destId="{0BA3E802-6A04-46A6-8107-97D060829534}" srcOrd="0" destOrd="0" presId="urn:microsoft.com/office/officeart/2005/8/layout/radial2"/>
    <dgm:cxn modelId="{F1794B3D-BD4D-40C4-B9B2-BE4F342A7DC5}" type="presParOf" srcId="{0BA3E802-6A04-46A6-8107-97D060829534}" destId="{F756B8A3-C5E2-4892-A469-7159159838C9}" srcOrd="0" destOrd="0" presId="urn:microsoft.com/office/officeart/2005/8/layout/radial2"/>
    <dgm:cxn modelId="{62FB204F-E51B-4280-A2F3-201395883CCA}" type="presParOf" srcId="{F756B8A3-C5E2-4892-A469-7159159838C9}" destId="{BFB86CEA-0D9D-4A2D-86FB-0C6D8AB2BAA7}" srcOrd="0" destOrd="0" presId="urn:microsoft.com/office/officeart/2005/8/layout/radial2"/>
    <dgm:cxn modelId="{16D7DAB5-5477-4230-9BE5-4664CBF453FF}" type="presParOf" srcId="{F756B8A3-C5E2-4892-A469-7159159838C9}" destId="{ECA3DFDB-CB8D-485A-9440-A235279008B5}" srcOrd="1" destOrd="0" presId="urn:microsoft.com/office/officeart/2005/8/layout/radial2"/>
    <dgm:cxn modelId="{96C95DEA-E57E-4F27-B8D8-7A1ADEBFE928}" type="presParOf" srcId="{0BA3E802-6A04-46A6-8107-97D060829534}" destId="{DBF83837-0660-4C66-A5A1-0B0B4EDA0AF4}" srcOrd="1" destOrd="0" presId="urn:microsoft.com/office/officeart/2005/8/layout/radial2"/>
    <dgm:cxn modelId="{0508B517-5364-474F-92A5-1F2BCA30BB4D}" type="presParOf" srcId="{0BA3E802-6A04-46A6-8107-97D060829534}" destId="{DF80BA44-C3FF-4A74-A74D-4D6435A816F5}" srcOrd="2" destOrd="0" presId="urn:microsoft.com/office/officeart/2005/8/layout/radial2"/>
    <dgm:cxn modelId="{FE676D2E-6CBF-4755-8FFC-2651624DCB5E}" type="presParOf" srcId="{DF80BA44-C3FF-4A74-A74D-4D6435A816F5}" destId="{1E15135B-6303-4AD4-B5C0-3EC0D9B3DADD}" srcOrd="0" destOrd="0" presId="urn:microsoft.com/office/officeart/2005/8/layout/radial2"/>
    <dgm:cxn modelId="{11E36261-7D94-4688-A5ED-9DE6EF516428}" type="presParOf" srcId="{DF80BA44-C3FF-4A74-A74D-4D6435A816F5}" destId="{32570DD7-4721-4AD0-9AE5-15DAD42D998D}" srcOrd="1" destOrd="0" presId="urn:microsoft.com/office/officeart/2005/8/layout/radial2"/>
    <dgm:cxn modelId="{239A6EBC-8F7C-40F8-A180-7E9850146BDC}" type="presParOf" srcId="{0BA3E802-6A04-46A6-8107-97D060829534}" destId="{41C1F683-DDB1-4791-A543-863CF394A370}" srcOrd="3" destOrd="0" presId="urn:microsoft.com/office/officeart/2005/8/layout/radial2"/>
    <dgm:cxn modelId="{05C3EA79-69F7-4BF0-821A-4B5D81EFE9C1}" type="presParOf" srcId="{0BA3E802-6A04-46A6-8107-97D060829534}" destId="{251A8621-C3E1-4DF3-B03A-610BD81777D3}" srcOrd="4" destOrd="0" presId="urn:microsoft.com/office/officeart/2005/8/layout/radial2"/>
    <dgm:cxn modelId="{E0E0461E-AE66-4B12-8801-5977C36CC433}" type="presParOf" srcId="{251A8621-C3E1-4DF3-B03A-610BD81777D3}" destId="{07FC8CF9-931C-4BC8-BDA7-F01B31FAD434}" srcOrd="0" destOrd="0" presId="urn:microsoft.com/office/officeart/2005/8/layout/radial2"/>
    <dgm:cxn modelId="{1FD0230A-8DCC-4D34-B5CA-5BB3005B0E7A}" type="presParOf" srcId="{251A8621-C3E1-4DF3-B03A-610BD81777D3}" destId="{86212B5E-9AD0-4D69-A01C-8E4242E4C65B}" srcOrd="1" destOrd="0" presId="urn:microsoft.com/office/officeart/2005/8/layout/radial2"/>
    <dgm:cxn modelId="{3C3E72F4-D44D-4726-988C-89FA59ED71E8}" type="presParOf" srcId="{0BA3E802-6A04-46A6-8107-97D060829534}" destId="{3CE0DBEF-CA4E-4FA7-9B4F-EBBC855DAC5D}" srcOrd="5" destOrd="0" presId="urn:microsoft.com/office/officeart/2005/8/layout/radial2"/>
    <dgm:cxn modelId="{8E44A5CA-0EFF-4FB5-9A71-67C65FD67E99}" type="presParOf" srcId="{0BA3E802-6A04-46A6-8107-97D060829534}" destId="{49777304-C093-486D-9884-943E707B19FD}" srcOrd="6" destOrd="0" presId="urn:microsoft.com/office/officeart/2005/8/layout/radial2"/>
    <dgm:cxn modelId="{399ABA73-0C90-49E6-9CA4-CDEBB93D4F44}" type="presParOf" srcId="{49777304-C093-486D-9884-943E707B19FD}" destId="{43F96CD4-CE46-4FEC-BBCC-6049FF6C017F}" srcOrd="0" destOrd="0" presId="urn:microsoft.com/office/officeart/2005/8/layout/radial2"/>
    <dgm:cxn modelId="{D7C22FE0-2D96-4DAF-8F2C-75BF4CA65CE7}" type="presParOf" srcId="{49777304-C093-486D-9884-943E707B19FD}" destId="{2FF6EB61-5C1D-4C2F-A548-B7367D848474}" srcOrd="1" destOrd="0" presId="urn:microsoft.com/office/officeart/2005/8/layout/radial2"/>
    <dgm:cxn modelId="{61539E5E-91AB-4214-A7F9-7868EC5B8ED6}" type="presParOf" srcId="{0BA3E802-6A04-46A6-8107-97D060829534}" destId="{076B6B1F-4AEA-47FF-B2E5-47F0BA6F9E3C}" srcOrd="7" destOrd="0" presId="urn:microsoft.com/office/officeart/2005/8/layout/radial2"/>
    <dgm:cxn modelId="{0103A891-1880-4475-AAAE-23F9ABEABDA1}" type="presParOf" srcId="{0BA3E802-6A04-46A6-8107-97D060829534}" destId="{7B7DDB28-E9D2-437D-9AEE-FDF47A9F8E93}" srcOrd="8" destOrd="0" presId="urn:microsoft.com/office/officeart/2005/8/layout/radial2"/>
    <dgm:cxn modelId="{6637C970-3C6B-443A-A5C0-1D9D8DBA212F}" type="presParOf" srcId="{7B7DDB28-E9D2-437D-9AEE-FDF47A9F8E93}" destId="{63199CEB-92D5-4387-B550-2F78F06C5513}" srcOrd="0" destOrd="0" presId="urn:microsoft.com/office/officeart/2005/8/layout/radial2"/>
    <dgm:cxn modelId="{C8FEE126-992F-4780-BE55-3945F81A9D71}" type="presParOf" srcId="{7B7DDB28-E9D2-437D-9AEE-FDF47A9F8E93}" destId="{39DAA571-3D90-4A07-AEE0-8D1EA4D2FA1D}" srcOrd="1" destOrd="0" presId="urn:microsoft.com/office/officeart/2005/8/layout/radial2"/>
    <dgm:cxn modelId="{3979D974-632D-46B5-8843-E00657AF12C7}" type="presParOf" srcId="{0BA3E802-6A04-46A6-8107-97D060829534}" destId="{3E161144-1E58-487D-9F98-EF05AE3BCA77}" srcOrd="9" destOrd="0" presId="urn:microsoft.com/office/officeart/2005/8/layout/radial2"/>
    <dgm:cxn modelId="{38006E59-907A-4EFB-AF25-4FEC87416343}" type="presParOf" srcId="{0BA3E802-6A04-46A6-8107-97D060829534}" destId="{BB9ED748-FFD1-4164-AF95-2C41641DCF52}" srcOrd="10" destOrd="0" presId="urn:microsoft.com/office/officeart/2005/8/layout/radial2"/>
    <dgm:cxn modelId="{73CBEF24-0467-42E5-B531-1C553580C4B2}" type="presParOf" srcId="{BB9ED748-FFD1-4164-AF95-2C41641DCF52}" destId="{F6900EB6-8886-40C9-9F73-6E6971BE0C7C}" srcOrd="0" destOrd="0" presId="urn:microsoft.com/office/officeart/2005/8/layout/radial2"/>
    <dgm:cxn modelId="{61A30F56-B082-49A3-A0DC-83F69A196660}" type="presParOf" srcId="{BB9ED748-FFD1-4164-AF95-2C41641DCF52}" destId="{14A96D3B-E94F-4BFE-B94C-C98F4F23000F}" srcOrd="1" destOrd="0" presId="urn:microsoft.com/office/officeart/2005/8/layout/radial2"/>
    <dgm:cxn modelId="{3F13DFB1-4FD3-437D-B6B8-1577C0F28E0D}" type="presParOf" srcId="{0BA3E802-6A04-46A6-8107-97D060829534}" destId="{7084FD93-2723-43CC-AA02-523C40F49871}" srcOrd="11" destOrd="0" presId="urn:microsoft.com/office/officeart/2005/8/layout/radial2"/>
    <dgm:cxn modelId="{7CD86BA1-160C-4E3D-94D9-161173C8FF69}" type="presParOf" srcId="{0BA3E802-6A04-46A6-8107-97D060829534}" destId="{73217FBE-785F-4D21-A29C-370A6DDF6CD7}" srcOrd="12" destOrd="0" presId="urn:microsoft.com/office/officeart/2005/8/layout/radial2"/>
    <dgm:cxn modelId="{367558AA-2957-4B79-96E3-72EAA4B57683}" type="presParOf" srcId="{73217FBE-785F-4D21-A29C-370A6DDF6CD7}" destId="{A3F87370-D536-4A6D-88A3-12246843F9D0}" srcOrd="0" destOrd="0" presId="urn:microsoft.com/office/officeart/2005/8/layout/radial2"/>
    <dgm:cxn modelId="{05A080D7-BD96-4973-ACAA-BD646724A682}" type="presParOf" srcId="{73217FBE-785F-4D21-A29C-370A6DDF6CD7}" destId="{3703AA59-F48C-4367-BB97-99EA4D4FD52B}" srcOrd="1" destOrd="0" presId="urn:microsoft.com/office/officeart/2005/8/layout/radial2"/>
    <dgm:cxn modelId="{6D038BAA-E6B6-4235-A0A9-BD15769DC9BA}" type="presParOf" srcId="{0BA3E802-6A04-46A6-8107-97D060829534}" destId="{3835F47D-053E-4863-BBAA-219600107A49}" srcOrd="13" destOrd="0" presId="urn:microsoft.com/office/officeart/2005/8/layout/radial2"/>
    <dgm:cxn modelId="{E56A6C96-8890-49AF-B2E5-EE742844C693}" type="presParOf" srcId="{0BA3E802-6A04-46A6-8107-97D060829534}" destId="{D32FCCA7-9F63-4D0B-B457-D0BD4CA074B1}" srcOrd="14" destOrd="0" presId="urn:microsoft.com/office/officeart/2005/8/layout/radial2"/>
    <dgm:cxn modelId="{72D00EC5-759B-43CB-B97B-F0A3276A940F}" type="presParOf" srcId="{D32FCCA7-9F63-4D0B-B457-D0BD4CA074B1}" destId="{DABE9D25-F724-44E2-A6B8-66C7EFC05F98}" srcOrd="0" destOrd="0" presId="urn:microsoft.com/office/officeart/2005/8/layout/radial2"/>
    <dgm:cxn modelId="{D311AC56-D119-481E-9B1A-ED057D0972E0}" type="presParOf" srcId="{D32FCCA7-9F63-4D0B-B457-D0BD4CA074B1}" destId="{DE2C81C9-7DFF-4440-B6C2-628F5DBCE64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28C89-EFAB-6E41-8EBB-3A19663BF4AE}">
      <dsp:nvSpPr>
        <dsp:cNvPr id="0" name=""/>
        <dsp:cNvSpPr/>
      </dsp:nvSpPr>
      <dsp:spPr>
        <a:xfrm>
          <a:off x="1985169" y="1520"/>
          <a:ext cx="1179283" cy="766534"/>
        </a:xfrm>
        <a:prstGeom prst="roundRect">
          <a:avLst/>
        </a:prstGeom>
        <a:gradFill rotWithShape="0">
          <a:gsLst>
            <a:gs pos="0">
              <a:schemeClr val="accent2">
                <a:hueOff val="0"/>
                <a:satOff val="0"/>
                <a:lumOff val="0"/>
                <a:alphaOff val="0"/>
                <a:shade val="70000"/>
                <a:satMod val="120000"/>
              </a:schemeClr>
            </a:gs>
            <a:gs pos="35000">
              <a:schemeClr val="accent2">
                <a:hueOff val="0"/>
                <a:satOff val="0"/>
                <a:lumOff val="0"/>
                <a:alphaOff val="0"/>
                <a:shade val="100000"/>
                <a:satMod val="150000"/>
              </a:schemeClr>
            </a:gs>
            <a:gs pos="70000">
              <a:schemeClr val="accent2">
                <a:hueOff val="0"/>
                <a:satOff val="0"/>
                <a:lumOff val="0"/>
                <a:alphaOff val="0"/>
                <a:tint val="100000"/>
                <a:shade val="100000"/>
                <a:satMod val="200000"/>
                <a:greenMod val="100000"/>
              </a:schemeClr>
            </a:gs>
            <a:gs pos="100000">
              <a:schemeClr val="accent2">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Print Advertising</a:t>
          </a:r>
          <a:endParaRPr lang="en-US" sz="1300" kern="1200" dirty="0"/>
        </a:p>
      </dsp:txBody>
      <dsp:txXfrm>
        <a:off x="2022588" y="38939"/>
        <a:ext cx="1104445" cy="691696"/>
      </dsp:txXfrm>
    </dsp:sp>
    <dsp:sp modelId="{479B3998-9A22-EE4F-B85C-788F170BAF42}">
      <dsp:nvSpPr>
        <dsp:cNvPr id="0" name=""/>
        <dsp:cNvSpPr/>
      </dsp:nvSpPr>
      <dsp:spPr>
        <a:xfrm>
          <a:off x="770322" y="384788"/>
          <a:ext cx="3608978" cy="3608978"/>
        </a:xfrm>
        <a:custGeom>
          <a:avLst/>
          <a:gdLst/>
          <a:ahLst/>
          <a:cxnLst/>
          <a:rect l="0" t="0" r="0" b="0"/>
          <a:pathLst>
            <a:path>
              <a:moveTo>
                <a:pt x="2401652" y="101674"/>
              </a:moveTo>
              <a:arcTo wR="1804489" hR="1804489" stAng="17359521" swAng="1499493"/>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C5B73F-F7E8-074E-BF57-DCAAC3403F29}">
      <dsp:nvSpPr>
        <dsp:cNvPr id="0" name=""/>
        <dsp:cNvSpPr/>
      </dsp:nvSpPr>
      <dsp:spPr>
        <a:xfrm>
          <a:off x="3547903" y="903765"/>
          <a:ext cx="1179283" cy="766534"/>
        </a:xfrm>
        <a:prstGeom prst="roundRect">
          <a:avLst/>
        </a:prstGeom>
        <a:gradFill rotWithShape="0">
          <a:gsLst>
            <a:gs pos="0">
              <a:schemeClr val="accent3">
                <a:hueOff val="0"/>
                <a:satOff val="0"/>
                <a:lumOff val="0"/>
                <a:alphaOff val="0"/>
                <a:shade val="70000"/>
                <a:satMod val="120000"/>
              </a:schemeClr>
            </a:gs>
            <a:gs pos="35000">
              <a:schemeClr val="accent3">
                <a:hueOff val="0"/>
                <a:satOff val="0"/>
                <a:lumOff val="0"/>
                <a:alphaOff val="0"/>
                <a:shade val="100000"/>
                <a:satMod val="150000"/>
              </a:schemeClr>
            </a:gs>
            <a:gs pos="70000">
              <a:schemeClr val="accent3">
                <a:hueOff val="0"/>
                <a:satOff val="0"/>
                <a:lumOff val="0"/>
                <a:alphaOff val="0"/>
                <a:tint val="100000"/>
                <a:shade val="100000"/>
                <a:satMod val="200000"/>
                <a:greenMod val="100000"/>
              </a:schemeClr>
            </a:gs>
            <a:gs pos="100000">
              <a:schemeClr val="accent3">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Targeted Online Advertising</a:t>
          </a:r>
          <a:endParaRPr lang="en-US" sz="1300" kern="1200" dirty="0"/>
        </a:p>
      </dsp:txBody>
      <dsp:txXfrm>
        <a:off x="3585322" y="941184"/>
        <a:ext cx="1104445" cy="691696"/>
      </dsp:txXfrm>
    </dsp:sp>
    <dsp:sp modelId="{EC433198-A3F4-3B46-A1C7-26CE02136606}">
      <dsp:nvSpPr>
        <dsp:cNvPr id="0" name=""/>
        <dsp:cNvSpPr/>
      </dsp:nvSpPr>
      <dsp:spPr>
        <a:xfrm>
          <a:off x="770322" y="384788"/>
          <a:ext cx="3608978" cy="3608978"/>
        </a:xfrm>
        <a:custGeom>
          <a:avLst/>
          <a:gdLst/>
          <a:ahLst/>
          <a:cxnLst/>
          <a:rect l="0" t="0" r="0" b="0"/>
          <a:pathLst>
            <a:path>
              <a:moveTo>
                <a:pt x="3535695" y="1295461"/>
              </a:moveTo>
              <a:arcTo wR="1804489" hR="1804489" stAng="20616902" swAng="1966196"/>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D6642C-D0FB-5C48-8FA9-6EEBFA9CC0CF}">
      <dsp:nvSpPr>
        <dsp:cNvPr id="0" name=""/>
        <dsp:cNvSpPr/>
      </dsp:nvSpPr>
      <dsp:spPr>
        <a:xfrm>
          <a:off x="3547903" y="2708255"/>
          <a:ext cx="1179283" cy="766534"/>
        </a:xfrm>
        <a:prstGeom prst="roundRect">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PPC Campaign</a:t>
          </a:r>
          <a:endParaRPr lang="en-US" sz="1300" kern="1200" dirty="0"/>
        </a:p>
      </dsp:txBody>
      <dsp:txXfrm>
        <a:off x="3585322" y="2745674"/>
        <a:ext cx="1104445" cy="691696"/>
      </dsp:txXfrm>
    </dsp:sp>
    <dsp:sp modelId="{12FF84CC-7378-554F-905B-AAC32A2D3110}">
      <dsp:nvSpPr>
        <dsp:cNvPr id="0" name=""/>
        <dsp:cNvSpPr/>
      </dsp:nvSpPr>
      <dsp:spPr>
        <a:xfrm>
          <a:off x="770322" y="384788"/>
          <a:ext cx="3608978" cy="3608978"/>
        </a:xfrm>
        <a:custGeom>
          <a:avLst/>
          <a:gdLst/>
          <a:ahLst/>
          <a:cxnLst/>
          <a:rect l="0" t="0" r="0" b="0"/>
          <a:pathLst>
            <a:path>
              <a:moveTo>
                <a:pt x="3065153" y="3095577"/>
              </a:moveTo>
              <a:arcTo wR="1804489" hR="1804489" stAng="2740987" swAng="1499493"/>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68B00E-BB45-8E45-B114-1965AAD264BD}">
      <dsp:nvSpPr>
        <dsp:cNvPr id="0" name=""/>
        <dsp:cNvSpPr/>
      </dsp:nvSpPr>
      <dsp:spPr>
        <a:xfrm>
          <a:off x="1985169" y="3610499"/>
          <a:ext cx="1179283" cy="766534"/>
        </a:xfrm>
        <a:prstGeom prst="roundRect">
          <a:avLst/>
        </a:prstGeom>
        <a:gradFill rotWithShape="0">
          <a:gsLst>
            <a:gs pos="0">
              <a:schemeClr val="accent5">
                <a:hueOff val="0"/>
                <a:satOff val="0"/>
                <a:lumOff val="0"/>
                <a:alphaOff val="0"/>
                <a:shade val="70000"/>
                <a:satMod val="120000"/>
              </a:schemeClr>
            </a:gs>
            <a:gs pos="35000">
              <a:schemeClr val="accent5">
                <a:hueOff val="0"/>
                <a:satOff val="0"/>
                <a:lumOff val="0"/>
                <a:alphaOff val="0"/>
                <a:shade val="100000"/>
                <a:satMod val="150000"/>
              </a:schemeClr>
            </a:gs>
            <a:gs pos="70000">
              <a:schemeClr val="accent5">
                <a:hueOff val="0"/>
                <a:satOff val="0"/>
                <a:lumOff val="0"/>
                <a:alphaOff val="0"/>
                <a:tint val="100000"/>
                <a:shade val="100000"/>
                <a:satMod val="200000"/>
                <a:greenMod val="100000"/>
              </a:schemeClr>
            </a:gs>
            <a:gs pos="100000">
              <a:schemeClr val="accent5">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Targeting Postal Code Drop</a:t>
          </a:r>
          <a:endParaRPr lang="en-US" sz="1300" kern="1200" dirty="0"/>
        </a:p>
      </dsp:txBody>
      <dsp:txXfrm>
        <a:off x="2022588" y="3647918"/>
        <a:ext cx="1104445" cy="691696"/>
      </dsp:txXfrm>
    </dsp:sp>
    <dsp:sp modelId="{8B7C1FFC-D7D3-0A47-B16B-7B41DD20DF74}">
      <dsp:nvSpPr>
        <dsp:cNvPr id="0" name=""/>
        <dsp:cNvSpPr/>
      </dsp:nvSpPr>
      <dsp:spPr>
        <a:xfrm>
          <a:off x="770322" y="384788"/>
          <a:ext cx="3608978" cy="3608978"/>
        </a:xfrm>
        <a:custGeom>
          <a:avLst/>
          <a:gdLst/>
          <a:ahLst/>
          <a:cxnLst/>
          <a:rect l="0" t="0" r="0" b="0"/>
          <a:pathLst>
            <a:path>
              <a:moveTo>
                <a:pt x="1207326" y="3507304"/>
              </a:moveTo>
              <a:arcTo wR="1804489" hR="1804489" stAng="6559521" swAng="1499493"/>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6477DB-3B18-7149-BBB5-19E7736B4E6A}">
      <dsp:nvSpPr>
        <dsp:cNvPr id="0" name=""/>
        <dsp:cNvSpPr/>
      </dsp:nvSpPr>
      <dsp:spPr>
        <a:xfrm>
          <a:off x="422435" y="2708255"/>
          <a:ext cx="1179283" cy="766534"/>
        </a:xfrm>
        <a:prstGeom prst="roundRect">
          <a:avLst/>
        </a:prstGeom>
        <a:gradFill rotWithShape="0">
          <a:gsLst>
            <a:gs pos="0">
              <a:schemeClr val="accent6">
                <a:hueOff val="0"/>
                <a:satOff val="0"/>
                <a:lumOff val="0"/>
                <a:alphaOff val="0"/>
                <a:shade val="70000"/>
                <a:satMod val="120000"/>
              </a:schemeClr>
            </a:gs>
            <a:gs pos="35000">
              <a:schemeClr val="accent6">
                <a:hueOff val="0"/>
                <a:satOff val="0"/>
                <a:lumOff val="0"/>
                <a:alphaOff val="0"/>
                <a:shade val="100000"/>
                <a:satMod val="150000"/>
              </a:schemeClr>
            </a:gs>
            <a:gs pos="70000">
              <a:schemeClr val="accent6">
                <a:hueOff val="0"/>
                <a:satOff val="0"/>
                <a:lumOff val="0"/>
                <a:alphaOff val="0"/>
                <a:tint val="100000"/>
                <a:shade val="100000"/>
                <a:satMod val="200000"/>
                <a:greenMod val="100000"/>
              </a:schemeClr>
            </a:gs>
            <a:gs pos="100000">
              <a:schemeClr val="accent6">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Staged Press Releases</a:t>
          </a:r>
          <a:endParaRPr lang="en-US" sz="1300" kern="1200" dirty="0"/>
        </a:p>
      </dsp:txBody>
      <dsp:txXfrm>
        <a:off x="459854" y="2745674"/>
        <a:ext cx="1104445" cy="691696"/>
      </dsp:txXfrm>
    </dsp:sp>
    <dsp:sp modelId="{96880CBD-44B3-7542-8E69-CD8932912678}">
      <dsp:nvSpPr>
        <dsp:cNvPr id="0" name=""/>
        <dsp:cNvSpPr/>
      </dsp:nvSpPr>
      <dsp:spPr>
        <a:xfrm>
          <a:off x="770322" y="384788"/>
          <a:ext cx="3608978" cy="3608978"/>
        </a:xfrm>
        <a:custGeom>
          <a:avLst/>
          <a:gdLst/>
          <a:ahLst/>
          <a:cxnLst/>
          <a:rect l="0" t="0" r="0" b="0"/>
          <a:pathLst>
            <a:path>
              <a:moveTo>
                <a:pt x="73283" y="2313517"/>
              </a:moveTo>
              <a:arcTo wR="1804489" hR="1804489" stAng="9816902" swAng="1966196"/>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84C5A2-BA24-8D45-A575-E3E1181ADD6D}">
      <dsp:nvSpPr>
        <dsp:cNvPr id="0" name=""/>
        <dsp:cNvSpPr/>
      </dsp:nvSpPr>
      <dsp:spPr>
        <a:xfrm>
          <a:off x="422435" y="903765"/>
          <a:ext cx="1179283" cy="766534"/>
        </a:xfrm>
        <a:prstGeom prst="roundRect">
          <a:avLst/>
        </a:prstGeom>
        <a:gradFill rotWithShape="0">
          <a:gsLst>
            <a:gs pos="0">
              <a:schemeClr val="accent2">
                <a:hueOff val="0"/>
                <a:satOff val="0"/>
                <a:lumOff val="0"/>
                <a:alphaOff val="0"/>
                <a:shade val="70000"/>
                <a:satMod val="120000"/>
              </a:schemeClr>
            </a:gs>
            <a:gs pos="35000">
              <a:schemeClr val="accent2">
                <a:hueOff val="0"/>
                <a:satOff val="0"/>
                <a:lumOff val="0"/>
                <a:alphaOff val="0"/>
                <a:shade val="100000"/>
                <a:satMod val="150000"/>
              </a:schemeClr>
            </a:gs>
            <a:gs pos="70000">
              <a:schemeClr val="accent2">
                <a:hueOff val="0"/>
                <a:satOff val="0"/>
                <a:lumOff val="0"/>
                <a:alphaOff val="0"/>
                <a:tint val="100000"/>
                <a:shade val="100000"/>
                <a:satMod val="200000"/>
                <a:greenMod val="100000"/>
              </a:schemeClr>
            </a:gs>
            <a:gs pos="100000">
              <a:schemeClr val="accent2">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Social Media</a:t>
          </a:r>
          <a:endParaRPr lang="en-US" sz="1300" kern="1200" dirty="0"/>
        </a:p>
      </dsp:txBody>
      <dsp:txXfrm>
        <a:off x="459854" y="941184"/>
        <a:ext cx="1104445" cy="691696"/>
      </dsp:txXfrm>
    </dsp:sp>
    <dsp:sp modelId="{2C91CF5C-9837-C242-855C-370195B752FC}">
      <dsp:nvSpPr>
        <dsp:cNvPr id="0" name=""/>
        <dsp:cNvSpPr/>
      </dsp:nvSpPr>
      <dsp:spPr>
        <a:xfrm>
          <a:off x="770322" y="384788"/>
          <a:ext cx="3608978" cy="3608978"/>
        </a:xfrm>
        <a:custGeom>
          <a:avLst/>
          <a:gdLst/>
          <a:ahLst/>
          <a:cxnLst/>
          <a:rect l="0" t="0" r="0" b="0"/>
          <a:pathLst>
            <a:path>
              <a:moveTo>
                <a:pt x="543825" y="513401"/>
              </a:moveTo>
              <a:arcTo wR="1804489" hR="1804489" stAng="13540987" swAng="1499493"/>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5F47D-053E-4863-BBAA-219600107A49}">
      <dsp:nvSpPr>
        <dsp:cNvPr id="0" name=""/>
        <dsp:cNvSpPr/>
      </dsp:nvSpPr>
      <dsp:spPr>
        <a:xfrm rot="5692763">
          <a:off x="290905" y="4040669"/>
          <a:ext cx="1216061" cy="34189"/>
        </a:xfrm>
        <a:custGeom>
          <a:avLst/>
          <a:gdLst/>
          <a:ahLst/>
          <a:cxnLst/>
          <a:rect l="0" t="0" r="0" b="0"/>
          <a:pathLst>
            <a:path>
              <a:moveTo>
                <a:pt x="0" y="17094"/>
              </a:moveTo>
              <a:lnTo>
                <a:pt x="1216061"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4FD93-2723-43CC-AA02-523C40F49871}">
      <dsp:nvSpPr>
        <dsp:cNvPr id="0" name=""/>
        <dsp:cNvSpPr/>
      </dsp:nvSpPr>
      <dsp:spPr>
        <a:xfrm rot="2981778">
          <a:off x="1046894" y="4056750"/>
          <a:ext cx="1630965" cy="34189"/>
        </a:xfrm>
        <a:custGeom>
          <a:avLst/>
          <a:gdLst/>
          <a:ahLst/>
          <a:cxnLst/>
          <a:rect l="0" t="0" r="0" b="0"/>
          <a:pathLst>
            <a:path>
              <a:moveTo>
                <a:pt x="0" y="17094"/>
              </a:moveTo>
              <a:lnTo>
                <a:pt x="1630965"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61144-1E58-487D-9F98-EF05AE3BCA77}">
      <dsp:nvSpPr>
        <dsp:cNvPr id="0" name=""/>
        <dsp:cNvSpPr/>
      </dsp:nvSpPr>
      <dsp:spPr>
        <a:xfrm rot="1812692">
          <a:off x="1170853" y="4102130"/>
          <a:ext cx="3335562" cy="34189"/>
        </a:xfrm>
        <a:custGeom>
          <a:avLst/>
          <a:gdLst/>
          <a:ahLst/>
          <a:cxnLst/>
          <a:rect l="0" t="0" r="0" b="0"/>
          <a:pathLst>
            <a:path>
              <a:moveTo>
                <a:pt x="0" y="17094"/>
              </a:moveTo>
              <a:lnTo>
                <a:pt x="3335562"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B6B1F-4AEA-47FF-B2E5-47F0BA6F9E3C}">
      <dsp:nvSpPr>
        <dsp:cNvPr id="0" name=""/>
        <dsp:cNvSpPr/>
      </dsp:nvSpPr>
      <dsp:spPr>
        <a:xfrm rot="21394984">
          <a:off x="1395230" y="2926515"/>
          <a:ext cx="2421423" cy="34189"/>
        </a:xfrm>
        <a:custGeom>
          <a:avLst/>
          <a:gdLst/>
          <a:ahLst/>
          <a:cxnLst/>
          <a:rect l="0" t="0" r="0" b="0"/>
          <a:pathLst>
            <a:path>
              <a:moveTo>
                <a:pt x="0" y="17094"/>
              </a:moveTo>
              <a:lnTo>
                <a:pt x="2421423"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0DBEF-CA4E-4FA7-9B4F-EBBC855DAC5D}">
      <dsp:nvSpPr>
        <dsp:cNvPr id="0" name=""/>
        <dsp:cNvSpPr/>
      </dsp:nvSpPr>
      <dsp:spPr>
        <a:xfrm rot="20248568">
          <a:off x="1272441" y="2225126"/>
          <a:ext cx="3275846" cy="34189"/>
        </a:xfrm>
        <a:custGeom>
          <a:avLst/>
          <a:gdLst/>
          <a:ahLst/>
          <a:cxnLst/>
          <a:rect l="0" t="0" r="0" b="0"/>
          <a:pathLst>
            <a:path>
              <a:moveTo>
                <a:pt x="0" y="17094"/>
              </a:moveTo>
              <a:lnTo>
                <a:pt x="3275846"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1F683-DDB1-4791-A543-863CF394A370}">
      <dsp:nvSpPr>
        <dsp:cNvPr id="0" name=""/>
        <dsp:cNvSpPr/>
      </dsp:nvSpPr>
      <dsp:spPr>
        <a:xfrm rot="18877955">
          <a:off x="1108985" y="1934222"/>
          <a:ext cx="1903911" cy="34189"/>
        </a:xfrm>
        <a:custGeom>
          <a:avLst/>
          <a:gdLst/>
          <a:ahLst/>
          <a:cxnLst/>
          <a:rect l="0" t="0" r="0" b="0"/>
          <a:pathLst>
            <a:path>
              <a:moveTo>
                <a:pt x="0" y="17094"/>
              </a:moveTo>
              <a:lnTo>
                <a:pt x="1903911"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83837-0660-4C66-A5A1-0B0B4EDA0AF4}">
      <dsp:nvSpPr>
        <dsp:cNvPr id="0" name=""/>
        <dsp:cNvSpPr/>
      </dsp:nvSpPr>
      <dsp:spPr>
        <a:xfrm rot="16826289">
          <a:off x="633109" y="2097002"/>
          <a:ext cx="1046634" cy="34189"/>
        </a:xfrm>
        <a:custGeom>
          <a:avLst/>
          <a:gdLst/>
          <a:ahLst/>
          <a:cxnLst/>
          <a:rect l="0" t="0" r="0" b="0"/>
          <a:pathLst>
            <a:path>
              <a:moveTo>
                <a:pt x="0" y="17094"/>
              </a:moveTo>
              <a:lnTo>
                <a:pt x="1046634" y="1709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3DFDB-CB8D-485A-9440-A235279008B5}">
      <dsp:nvSpPr>
        <dsp:cNvPr id="0" name=""/>
        <dsp:cNvSpPr/>
      </dsp:nvSpPr>
      <dsp:spPr>
        <a:xfrm>
          <a:off x="-4" y="2457449"/>
          <a:ext cx="2308932" cy="117719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5135B-6303-4AD4-B5C0-3EC0D9B3DADD}">
      <dsp:nvSpPr>
        <dsp:cNvPr id="0" name=""/>
        <dsp:cNvSpPr/>
      </dsp:nvSpPr>
      <dsp:spPr>
        <a:xfrm>
          <a:off x="627018" y="404509"/>
          <a:ext cx="1467334" cy="1201653"/>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dirty="0" smtClean="0"/>
            <a:t>/</a:t>
          </a:r>
          <a:r>
            <a:rPr lang="en-CA" sz="1800" kern="1200" dirty="0" smtClean="0"/>
            <a:t>AboutUs</a:t>
          </a:r>
          <a:endParaRPr lang="en-CA" sz="900" kern="1200" dirty="0"/>
        </a:p>
      </dsp:txBody>
      <dsp:txXfrm>
        <a:off x="841904" y="580487"/>
        <a:ext cx="1037562" cy="849697"/>
      </dsp:txXfrm>
    </dsp:sp>
    <dsp:sp modelId="{07FC8CF9-931C-4BC8-BDA7-F01B31FAD434}">
      <dsp:nvSpPr>
        <dsp:cNvPr id="0" name=""/>
        <dsp:cNvSpPr/>
      </dsp:nvSpPr>
      <dsp:spPr>
        <a:xfrm>
          <a:off x="2448269" y="143660"/>
          <a:ext cx="1536382" cy="127444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sz="1800" kern="1200" dirty="0" smtClean="0"/>
            <a:t>SnowPass</a:t>
          </a:r>
          <a:endParaRPr lang="en-CA" sz="500" kern="1200" dirty="0" smtClean="0"/>
        </a:p>
      </dsp:txBody>
      <dsp:txXfrm>
        <a:off x="2673267" y="330298"/>
        <a:ext cx="1086386" cy="901165"/>
      </dsp:txXfrm>
    </dsp:sp>
    <dsp:sp modelId="{43F96CD4-CE46-4FEC-BBCC-6049FF6C017F}">
      <dsp:nvSpPr>
        <dsp:cNvPr id="0" name=""/>
        <dsp:cNvSpPr/>
      </dsp:nvSpPr>
      <dsp:spPr>
        <a:xfrm>
          <a:off x="4358339" y="791789"/>
          <a:ext cx="1326838" cy="1149665"/>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sz="1800" kern="1200" dirty="0" smtClean="0"/>
            <a:t>Discover</a:t>
          </a:r>
          <a:endParaRPr lang="en-CA" sz="1400" kern="1200" dirty="0"/>
        </a:p>
      </dsp:txBody>
      <dsp:txXfrm>
        <a:off x="4552650" y="960154"/>
        <a:ext cx="938216" cy="812935"/>
      </dsp:txXfrm>
    </dsp:sp>
    <dsp:sp modelId="{63199CEB-92D5-4387-B550-2F78F06C5513}">
      <dsp:nvSpPr>
        <dsp:cNvPr id="0" name=""/>
        <dsp:cNvSpPr/>
      </dsp:nvSpPr>
      <dsp:spPr>
        <a:xfrm>
          <a:off x="3811943" y="2107481"/>
          <a:ext cx="1798542" cy="142085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/GoSkiing</a:t>
          </a:r>
        </a:p>
        <a:p>
          <a:pPr lvl="0" algn="ctr" defTabSz="622300">
            <a:lnSpc>
              <a:spcPct val="90000"/>
            </a:lnSpc>
            <a:spcBef>
              <a:spcPct val="0"/>
            </a:spcBef>
            <a:spcAft>
              <a:spcPct val="35000"/>
            </a:spcAft>
          </a:pPr>
          <a:r>
            <a:rPr lang="en-CA" sz="1400" kern="1200" dirty="0" smtClean="0"/>
            <a:t>GoSnowboarding</a:t>
          </a:r>
          <a:endParaRPr lang="en-CA" sz="800" kern="1200" dirty="0"/>
        </a:p>
      </dsp:txBody>
      <dsp:txXfrm>
        <a:off x="4075333" y="2315561"/>
        <a:ext cx="1271762" cy="1004697"/>
      </dsp:txXfrm>
    </dsp:sp>
    <dsp:sp modelId="{F6900EB6-8886-40C9-9F73-6E6971BE0C7C}">
      <dsp:nvSpPr>
        <dsp:cNvPr id="0" name=""/>
        <dsp:cNvSpPr/>
      </dsp:nvSpPr>
      <dsp:spPr>
        <a:xfrm>
          <a:off x="4130465" y="4752233"/>
          <a:ext cx="1422106" cy="1066477"/>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sz="1800" kern="1200" dirty="0" smtClean="0"/>
            <a:t>My</a:t>
          </a:r>
          <a:r>
            <a:rPr lang="en-CA" sz="1400" kern="1200" dirty="0" smtClean="0"/>
            <a:t> </a:t>
          </a:r>
          <a:r>
            <a:rPr lang="en-CA" sz="1800" kern="1200" dirty="0" smtClean="0"/>
            <a:t>Helmet</a:t>
          </a:r>
          <a:endParaRPr lang="en-CA" sz="1400" kern="1200" dirty="0"/>
        </a:p>
      </dsp:txBody>
      <dsp:txXfrm>
        <a:off x="4338728" y="4908415"/>
        <a:ext cx="1005580" cy="754113"/>
      </dsp:txXfrm>
    </dsp:sp>
    <dsp:sp modelId="{A3F87370-D536-4A6D-88A3-12246843F9D0}">
      <dsp:nvSpPr>
        <dsp:cNvPr id="0" name=""/>
        <dsp:cNvSpPr/>
      </dsp:nvSpPr>
      <dsp:spPr>
        <a:xfrm>
          <a:off x="1902505" y="4608213"/>
          <a:ext cx="1942813" cy="1316473"/>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sz="1600" kern="1200" dirty="0" smtClean="0"/>
            <a:t>MakingWinter</a:t>
          </a:r>
          <a:r>
            <a:rPr lang="en-CA" sz="1400" kern="1200" dirty="0" smtClean="0"/>
            <a:t> </a:t>
          </a:r>
          <a:r>
            <a:rPr lang="en-CA" sz="1600" kern="1200" dirty="0" smtClean="0"/>
            <a:t>Winners</a:t>
          </a:r>
          <a:endParaRPr lang="en-CA" sz="1400" kern="1200" dirty="0"/>
        </a:p>
      </dsp:txBody>
      <dsp:txXfrm>
        <a:off x="2187023" y="4801006"/>
        <a:ext cx="1373777" cy="930887"/>
      </dsp:txXfrm>
    </dsp:sp>
    <dsp:sp modelId="{DABE9D25-F724-44E2-A6B8-66C7EFC05F98}">
      <dsp:nvSpPr>
        <dsp:cNvPr id="0" name=""/>
        <dsp:cNvSpPr/>
      </dsp:nvSpPr>
      <dsp:spPr>
        <a:xfrm>
          <a:off x="0" y="4662544"/>
          <a:ext cx="1597549" cy="113702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sz="1600" kern="1200" dirty="0" smtClean="0"/>
            <a:t>SnowOnline</a:t>
          </a:r>
          <a:endParaRPr lang="en-CA" sz="1400" kern="1200" dirty="0"/>
        </a:p>
      </dsp:txBody>
      <dsp:txXfrm>
        <a:off x="233956" y="4829057"/>
        <a:ext cx="1129637" cy="80399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0.8504</cdr:x>
      <cdr:y>0.3233</cdr:y>
    </cdr:from>
    <cdr:to>
      <cdr:x>0.8504</cdr:x>
      <cdr:y>0.8985</cdr:y>
    </cdr:to>
    <cdr:cxnSp macro="">
      <cdr:nvCxnSpPr>
        <cdr:cNvPr id="3" name="Straight Connector 2"/>
        <cdr:cNvCxnSpPr/>
      </cdr:nvCxnSpPr>
      <cdr:spPr>
        <a:xfrm xmlns:a="http://schemas.openxmlformats.org/drawingml/2006/main" flipV="1">
          <a:off x="5223862" y="1117794"/>
          <a:ext cx="0" cy="1988674"/>
        </a:xfrm>
        <a:prstGeom xmlns:a="http://schemas.openxmlformats.org/drawingml/2006/main" prst="line">
          <a:avLst/>
        </a:prstGeom>
        <a:ln xmlns:a="http://schemas.openxmlformats.org/drawingml/2006/main">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2D1D4D90-C823-4B2C-B3EB-746CCF99DA75}" type="datetimeFigureOut">
              <a:rPr lang="en-CA" smtClean="0"/>
              <a:pPr/>
              <a:t>03/07/2013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352B4DD0-FB5D-4EBB-A692-8A1D69B76F8A}" type="slidenum">
              <a:rPr lang="en-CA" smtClean="0"/>
              <a:pPr/>
              <a:t>‹#›</a:t>
            </a:fld>
            <a:endParaRPr lang="en-CA"/>
          </a:p>
        </p:txBody>
      </p:sp>
    </p:spTree>
    <p:extLst>
      <p:ext uri="{BB962C8B-B14F-4D97-AF65-F5344CB8AC3E}">
        <p14:creationId xmlns:p14="http://schemas.microsoft.com/office/powerpoint/2010/main" val="219646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1</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90" indent="-174690">
              <a:spcBef>
                <a:spcPct val="0"/>
              </a:spcBef>
              <a:buFontTx/>
              <a:buChar char="•"/>
            </a:pPr>
            <a:r>
              <a:rPr lang="en-US" smtClean="0">
                <a:ea typeface="ＭＳ Ｐゴシック" pitchFamily="34" charset="-128"/>
              </a:rPr>
              <a:t>The CSC has never advertised the program.  We had no experience to know what works well and what doesn</a:t>
            </a:r>
            <a:r>
              <a:rPr lang="en-US" altLang="en-US" smtClean="0">
                <a:ea typeface="ＭＳ Ｐゴシック" pitchFamily="34" charset="-128"/>
              </a:rPr>
              <a:t>‘</a:t>
            </a:r>
            <a:r>
              <a:rPr lang="en-US" smtClean="0">
                <a:ea typeface="ＭＳ Ｐゴシック" pitchFamily="34" charset="-128"/>
              </a:rPr>
              <a:t>t,</a:t>
            </a:r>
            <a:r>
              <a:rPr lang="en-US" altLang="ja-JP" smtClean="0">
                <a:ea typeface="ＭＳ Ｐゴシック" pitchFamily="34" charset="-128"/>
              </a:rPr>
              <a:t> we begin the printing and program process in the spring, making it somewhat difficult for us to respond to what our research told us, so it was a bit of a trial year to a certain extent when it came to our advertising strategy.</a:t>
            </a:r>
          </a:p>
          <a:p>
            <a:pPr marL="174690" indent="-174690">
              <a:spcBef>
                <a:spcPct val="0"/>
              </a:spcBef>
              <a:buFontTx/>
              <a:buChar char="•"/>
            </a:pPr>
            <a:r>
              <a:rPr lang="en-US" smtClean="0">
                <a:ea typeface="ＭＳ Ｐゴシック" pitchFamily="34" charset="-128"/>
              </a:rPr>
              <a:t>We work with a couple different agencies in an effort to put some programs in place that were very specific to our target audience.</a:t>
            </a:r>
          </a:p>
          <a:p>
            <a:pPr marL="174690" indent="-174690">
              <a:spcBef>
                <a:spcPct val="0"/>
              </a:spcBef>
              <a:buFontTx/>
              <a:buChar char="•"/>
            </a:pPr>
            <a:r>
              <a:rPr lang="en-US" smtClean="0">
                <a:ea typeface="ＭＳ Ｐゴシック" pitchFamily="34" charset="-128"/>
              </a:rPr>
              <a:t>There was concern to those areas who cater primarily to children that this would be used as an alternate to a seasons pass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265B73-97F3-4CEF-BA5E-DCF8E9F090AB}" type="slidenum">
              <a:rPr lang="en-US">
                <a:solidFill>
                  <a:prstClr val="black"/>
                </a:solidFill>
                <a:latin typeface="Calibri" pitchFamily="34" charset="0"/>
                <a:cs typeface="Arial" charset="0"/>
              </a:rPr>
              <a:pPr eaLnBrk="1" hangingPunct="1"/>
              <a:t>13</a:t>
            </a:fld>
            <a:endParaRPr lang="en-US">
              <a:solidFill>
                <a:prstClr val="black"/>
              </a:solidFill>
              <a:latin typeface="Calibri"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With regards to print media</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National Post = 171,942 Circulation</a:t>
            </a:r>
          </a:p>
          <a:p>
            <a:pPr eaLnBrk="1" hangingPunct="1">
              <a:spcBef>
                <a:spcPct val="0"/>
              </a:spcBef>
            </a:pPr>
            <a:r>
              <a:rPr lang="en-US" smtClean="0">
                <a:ea typeface="ＭＳ Ｐゴシック" pitchFamily="34" charset="-128"/>
              </a:rPr>
              <a:t>Enroute = 118,000 circulation, 942,000 readership</a:t>
            </a:r>
          </a:p>
          <a:p>
            <a:pPr eaLnBrk="1" hangingPunct="1">
              <a:spcBef>
                <a:spcPct val="0"/>
              </a:spcBef>
            </a:pPr>
            <a:r>
              <a:rPr lang="en-US" smtClean="0">
                <a:ea typeface="ＭＳ Ｐゴシック" pitchFamily="34" charset="-128"/>
              </a:rPr>
              <a:t>Learn Magazine = 67,000 readership</a:t>
            </a:r>
          </a:p>
          <a:p>
            <a:pPr eaLnBrk="1" hangingPunct="1">
              <a:spcBef>
                <a:spcPct val="0"/>
              </a:spcBef>
            </a:pPr>
            <a:r>
              <a:rPr lang="en-US" smtClean="0">
                <a:ea typeface="ＭＳ Ｐゴシック" pitchFamily="34" charset="-128"/>
              </a:rPr>
              <a:t>Epoch Times = 116,500</a:t>
            </a:r>
          </a:p>
          <a:p>
            <a:pPr eaLnBrk="1" hangingPunct="1">
              <a:spcBef>
                <a:spcPct val="0"/>
              </a:spcBef>
            </a:pPr>
            <a:r>
              <a:rPr lang="en-US" smtClean="0">
                <a:ea typeface="ＭＳ Ｐゴシック" pitchFamily="34" charset="-128"/>
              </a:rPr>
              <a:t>Sport Chek = 5,000,000 per issue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79267D2-1C11-4F52-A11A-BE28CC52D121}" type="slidenum">
              <a:rPr lang="en-US">
                <a:solidFill>
                  <a:prstClr val="black"/>
                </a:solidFill>
                <a:latin typeface="Calibri" pitchFamily="34" charset="0"/>
                <a:cs typeface="Arial" charset="0"/>
              </a:rPr>
              <a:pPr eaLnBrk="1" hangingPunct="1"/>
              <a:t>14</a:t>
            </a:fld>
            <a:endParaRPr lang="en-US">
              <a:solidFill>
                <a:prstClr val="black"/>
              </a:solidFill>
              <a:latin typeface="Calibri"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Targeted </a:t>
            </a:r>
            <a:r>
              <a:rPr lang="ja-JP" altLang="en-US" smtClean="0">
                <a:ea typeface="ＭＳ Ｐゴシック" pitchFamily="34" charset="-128"/>
              </a:rPr>
              <a:t>“</a:t>
            </a:r>
            <a:r>
              <a:rPr lang="en-US" altLang="ja-JP" smtClean="0">
                <a:ea typeface="ＭＳ Ｐゴシック" pitchFamily="34" charset="-128"/>
              </a:rPr>
              <a:t>themed</a:t>
            </a:r>
            <a:r>
              <a:rPr lang="ja-JP" altLang="en-US" smtClean="0">
                <a:ea typeface="ＭＳ Ｐゴシック" pitchFamily="34" charset="-128"/>
              </a:rPr>
              <a:t>”</a:t>
            </a:r>
            <a:r>
              <a:rPr lang="en-US" altLang="ja-JP" smtClean="0">
                <a:ea typeface="ＭＳ Ｐゴシック" pitchFamily="34" charset="-128"/>
              </a:rPr>
              <a:t> releases issued over the past couple of months.</a:t>
            </a:r>
          </a:p>
          <a:p>
            <a:pPr eaLnBrk="1" hangingPunct="1">
              <a:spcBef>
                <a:spcPct val="0"/>
              </a:spcBef>
            </a:pPr>
            <a:r>
              <a:rPr lang="en-US" smtClean="0">
                <a:ea typeface="ＭＳ Ｐゴシック" pitchFamily="34" charset="-128"/>
              </a:rPr>
              <a:t>List is bought from Cision, Cision tracks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63D7603-94A1-4543-A9B7-13097019E796}" type="slidenum">
              <a:rPr lang="en-US">
                <a:solidFill>
                  <a:prstClr val="black"/>
                </a:solidFill>
                <a:latin typeface="Calibri" pitchFamily="34" charset="0"/>
                <a:cs typeface="Arial" charset="0"/>
              </a:rPr>
              <a:pPr eaLnBrk="1" hangingPunct="1"/>
              <a:t>15</a:t>
            </a:fld>
            <a:endParaRPr lang="en-US">
              <a:solidFill>
                <a:prstClr val="black"/>
              </a:solidFill>
              <a:latin typeface="Calibri"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Now the important part is tracking and measuring our success.  </a:t>
            </a:r>
          </a:p>
          <a:p>
            <a:r>
              <a:rPr lang="en-US" smtClean="0">
                <a:ea typeface="ＭＳ Ｐゴシック" pitchFamily="34" charset="-128"/>
              </a:rPr>
              <a:t>Determining what gets traction and what doesn</a:t>
            </a:r>
            <a:r>
              <a:rPr lang="en-US" altLang="en-US" smtClean="0">
                <a:ea typeface="ＭＳ Ｐゴシック" pitchFamily="34" charset="-128"/>
              </a:rPr>
              <a:t>’</a:t>
            </a:r>
            <a:r>
              <a:rPr lang="en-US" smtClean="0">
                <a:ea typeface="ＭＳ Ｐゴシック" pitchFamily="34" charset="-128"/>
              </a:rPr>
              <a:t>t</a:t>
            </a:r>
          </a:p>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F670F7E-B3AA-4C71-859E-92C51B5D705B}" type="slidenum">
              <a:rPr lang="en-US">
                <a:solidFill>
                  <a:prstClr val="black"/>
                </a:solidFill>
                <a:latin typeface="Calibri" pitchFamily="34" charset="0"/>
                <a:cs typeface="Arial" charset="0"/>
              </a:rPr>
              <a:pPr eaLnBrk="1" hangingPunct="1"/>
              <a:t>20</a:t>
            </a:fld>
            <a:endParaRPr lang="en-US">
              <a:solidFill>
                <a:prstClr val="black"/>
              </a:solidFill>
              <a:latin typeface="Calibri" pitchFamily="34"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SPEAKING NOTES</a:t>
            </a:r>
          </a:p>
          <a:p>
            <a:endParaRPr lang="en-US" smtClean="0">
              <a:ea typeface="ＭＳ Ｐゴシック" pitchFamily="34" charset="-128"/>
            </a:endParaRPr>
          </a:p>
          <a:p>
            <a:r>
              <a:rPr lang="en-US" smtClean="0">
                <a:ea typeface="ＭＳ Ｐゴシック" pitchFamily="34" charset="-128"/>
              </a:rPr>
              <a:t>Need to find new</a:t>
            </a:r>
          </a:p>
          <a:p>
            <a:endParaRPr lang="en-US" smtClean="0">
              <a:ea typeface="ＭＳ Ｐゴシック" pitchFamily="34" charset="-128"/>
            </a:endParaRPr>
          </a:p>
          <a:p>
            <a:r>
              <a:rPr lang="en-US" smtClean="0">
                <a:solidFill>
                  <a:srgbClr val="000000"/>
                </a:solidFill>
                <a:ea typeface="ＭＳ Ｐゴシック" pitchFamily="34" charset="-128"/>
              </a:rPr>
              <a:t>					Canada	West	BC	AB	ON	QC	East	CA INDEX to FY12</a:t>
            </a:r>
          </a:p>
          <a:p>
            <a:r>
              <a:rPr lang="en-US" smtClean="0">
                <a:solidFill>
                  <a:srgbClr val="FFFFFF"/>
                </a:solidFill>
                <a:ea typeface="ＭＳ Ｐゴシック" pitchFamily="34" charset="-128"/>
              </a:rPr>
              <a:t>POSTAL WALK MARKETS									</a:t>
            </a:r>
          </a:p>
          <a:p>
            <a:r>
              <a:rPr lang="en-US" smtClean="0">
                <a:solidFill>
                  <a:srgbClr val="000000"/>
                </a:solidFill>
                <a:ea typeface="ＭＳ Ｐゴシック" pitchFamily="34" charset="-128"/>
              </a:rPr>
              <a:t>WITHIN POSTAL WALK		4.3%		4.5%	4.0%	5.4%	6.2%	2.6%	1.0%	115   		+10% chg to LY</a:t>
            </a:r>
          </a:p>
          <a:p>
            <a:r>
              <a:rPr lang="en-US" smtClean="0">
                <a:solidFill>
                  <a:srgbClr val="000000"/>
                </a:solidFill>
                <a:ea typeface="ＭＳ Ｐゴシック" pitchFamily="34" charset="-128"/>
              </a:rPr>
              <a:t>NOT IN POSTAL WALK		94.1%		93.8%	94.3%	93.0%	92.3%	96.1%	96.0%	100   		- 4% chg to LY</a:t>
            </a:r>
          </a:p>
          <a:p>
            <a:r>
              <a:rPr lang="en-US" smtClean="0">
                <a:solidFill>
                  <a:srgbClr val="000000"/>
                </a:solidFill>
                <a:ea typeface="ＭＳ Ｐゴシック" pitchFamily="34" charset="-128"/>
              </a:rPr>
              <a:t>NOT AVAILABLE			1.5%		1.6%	1.7%	1.6%	1.6%	1.4%	3.0%	75    		- 28% chg to LY	</a:t>
            </a:r>
          </a:p>
          <a:p>
            <a:endParaRPr lang="en-US" smtClean="0">
              <a:solidFill>
                <a:srgbClr val="FFFFFF"/>
              </a:solidFill>
              <a:ea typeface="ＭＳ Ｐゴシック" pitchFamily="34" charset="-128"/>
            </a:endParaRPr>
          </a:p>
          <a:p>
            <a:r>
              <a:rPr lang="en-US" smtClean="0">
                <a:solidFill>
                  <a:srgbClr val="FFFFFF"/>
                </a:solidFill>
                <a:ea typeface="ＭＳ Ｐゴシック" pitchFamily="34" charset="-128"/>
              </a:rPr>
              <a:t>SCHOOL MARKETING AREA									</a:t>
            </a:r>
          </a:p>
          <a:p>
            <a:r>
              <a:rPr lang="en-US" smtClean="0">
                <a:solidFill>
                  <a:srgbClr val="000000"/>
                </a:solidFill>
                <a:ea typeface="ＭＳ Ｐゴシック" pitchFamily="34" charset="-128"/>
              </a:rPr>
              <a:t>IN SCHOOL MARKET		82%		81%	83%	80%	86%	80%	41%	100  		- 4% chg to LY</a:t>
            </a:r>
          </a:p>
          <a:p>
            <a:r>
              <a:rPr lang="en-US" smtClean="0">
                <a:solidFill>
                  <a:srgbClr val="000000"/>
                </a:solidFill>
                <a:ea typeface="ＭＳ Ｐゴシック" pitchFamily="34" charset="-128"/>
              </a:rPr>
              <a:t>NOT IN SCHL AREA		18%		19%	17%	20%	14%	20%	59%	99     		-5% chg to LY</a:t>
            </a:r>
          </a:p>
          <a:p>
            <a:r>
              <a:rPr lang="en-US" smtClean="0">
                <a:solidFill>
                  <a:srgbClr val="000000"/>
                </a:solidFill>
                <a:ea typeface="ＭＳ Ｐゴシック" pitchFamily="34" charset="-128"/>
              </a:rPr>
              <a:t>	</a:t>
            </a:r>
          </a:p>
          <a:p>
            <a:endParaRPr lang="en-US" smtClean="0">
              <a:ea typeface="ＭＳ Ｐゴシック" pitchFamily="34" charset="-128"/>
            </a:endParaRPr>
          </a:p>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CE0B995-1C3D-4FE9-B368-9CA46320C841}" type="slidenum">
              <a:rPr lang="en-US">
                <a:solidFill>
                  <a:prstClr val="black"/>
                </a:solidFill>
                <a:latin typeface="Calibri" pitchFamily="34" charset="0"/>
                <a:cs typeface="Arial" charset="0"/>
              </a:rPr>
              <a:pPr eaLnBrk="1" hangingPunct="1"/>
              <a:t>21</a:t>
            </a:fld>
            <a:endParaRPr lang="en-US">
              <a:solidFill>
                <a:prstClr val="black"/>
              </a:solidFill>
              <a:latin typeface="Calibri" pitchFamily="34"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Don</a:t>
            </a:r>
            <a:r>
              <a:rPr lang="en-US" altLang="en-US" smtClean="0">
                <a:ea typeface="ＭＳ Ｐゴシック" pitchFamily="34" charset="-128"/>
              </a:rPr>
              <a:t>’</a:t>
            </a:r>
            <a:r>
              <a:rPr lang="en-US" smtClean="0">
                <a:ea typeface="ＭＳ Ｐゴシック" pitchFamily="34" charset="-128"/>
              </a:rPr>
              <a:t>t want to sound like I am nagging.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C716D9-5C5B-467C-B6E1-CA49889276D3}" type="slidenum">
              <a:rPr lang="en-US">
                <a:solidFill>
                  <a:prstClr val="black"/>
                </a:solidFill>
                <a:latin typeface="Calibri" pitchFamily="34" charset="0"/>
                <a:cs typeface="Arial" charset="0"/>
              </a:rPr>
              <a:pPr eaLnBrk="1" hangingPunct="1"/>
              <a:t>22</a:t>
            </a:fld>
            <a:endParaRPr lang="en-US">
              <a:solidFill>
                <a:prstClr val="black"/>
              </a:solidFill>
              <a:latin typeface="Calibri" pitchFamily="34"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ＭＳ Ｐゴシック" pitchFamily="34" charset="-128"/>
              </a:rPr>
              <a:t>BC and Alberta do a very good job of engaging local schools.  </a:t>
            </a:r>
          </a:p>
          <a:p>
            <a:pPr eaLnBrk="1" hangingPunct="1"/>
            <a:endParaRPr lang="en-US" smtClean="0">
              <a:ea typeface="ＭＳ Ｐゴシック" pitchFamily="34" charset="-128"/>
            </a:endParaRPr>
          </a:p>
          <a:p>
            <a:r>
              <a:rPr lang="en-US" smtClean="0">
                <a:ea typeface="ＭＳ Ｐゴシック" pitchFamily="34" charset="-128"/>
              </a:rPr>
              <a:t>The potential project should focus on an "intervention" of some kind to help prevent chronic disease and promote healthy living. This is what we need to explore...how do we scale up or adapt the CSC program (Snow Pass or another program) to fit the PHAC intervention project that will help prevent chronic disease and promote healthy living. </a:t>
            </a:r>
          </a:p>
          <a:p>
            <a:endParaRPr lang="en-US" smtClean="0">
              <a:ea typeface="ＭＳ Ｐゴシック" pitchFamily="34" charset="-128"/>
            </a:endParaRPr>
          </a:p>
          <a:p>
            <a:r>
              <a:rPr lang="en-US" smtClean="0">
                <a:ea typeface="ＭＳ Ｐゴシック" pitchFamily="34" charset="-128"/>
              </a:rPr>
              <a:t>Projects to be funded under the PHAC initiative must include a focus on at least one of the following:</a:t>
            </a:r>
          </a:p>
          <a:p>
            <a:r>
              <a:rPr lang="en-US" smtClean="0">
                <a:ea typeface="ＭＳ Ｐゴシック" pitchFamily="34" charset="-128"/>
              </a:rPr>
              <a:t>addressing healthy living and healthy weights through a primary prevention initiative</a:t>
            </a:r>
          </a:p>
          <a:p>
            <a:r>
              <a:rPr lang="en-US" smtClean="0">
                <a:ea typeface="ＭＳ Ｐゴシック" pitchFamily="34" charset="-128"/>
              </a:rPr>
              <a:t>addressing common risk factors (i.e. unhealthy diet, physical inactivity, tobacco use) applicable to a number of the aforementioned chronic diseases	</a:t>
            </a:r>
          </a:p>
          <a:p>
            <a:pPr eaLnBrk="1" hangingPunct="1"/>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D483725-4B3C-4065-96C1-E44F882CEE29}" type="slidenum">
              <a:rPr lang="en-US">
                <a:solidFill>
                  <a:prstClr val="black"/>
                </a:solidFill>
                <a:latin typeface="Calibri" pitchFamily="34" charset="0"/>
                <a:cs typeface="Arial" charset="0"/>
              </a:rPr>
              <a:pPr eaLnBrk="1" hangingPunct="1"/>
              <a:t>24</a:t>
            </a:fld>
            <a:endParaRPr lang="en-US">
              <a:solidFill>
                <a:prstClr val="black"/>
              </a:solidFill>
              <a:latin typeface="Calibri" pitchFamily="34"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29</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30</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31</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3</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90" indent="-174690">
              <a:buFontTx/>
              <a:buChar char="•"/>
            </a:pPr>
            <a:r>
              <a:rPr lang="en-US" smtClean="0">
                <a:ea typeface="ＭＳ Ｐゴシック" pitchFamily="34" charset="-128"/>
              </a:rPr>
              <a:t>As a non-profit organization, we are always looking at how we can decrease our administrative cost in order to maximize the resources we have available to us.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D3983C6-F031-423B-B3AB-AA769DB51D8B}" type="slidenum">
              <a:rPr lang="en-US">
                <a:latin typeface="Calibri" pitchFamily="34" charset="0"/>
                <a:cs typeface="Arial" charset="0"/>
              </a:rPr>
              <a:pPr eaLnBrk="1" hangingPunct="1"/>
              <a:t>33</a:t>
            </a:fld>
            <a:endParaRPr lang="en-US">
              <a:latin typeface="Calibri" pitchFamily="34"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34</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43</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44</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45</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52B4DD0-FB5D-4EBB-A692-8A1D69B76F8A}" type="slidenum">
              <a:rPr lang="en-CA" smtClean="0"/>
              <a:pPr/>
              <a:t>46</a:t>
            </a:fld>
            <a:endParaRPr lang="en-CA"/>
          </a:p>
        </p:txBody>
      </p:sp>
    </p:spTree>
    <p:extLst>
      <p:ext uri="{BB962C8B-B14F-4D97-AF65-F5344CB8AC3E}">
        <p14:creationId xmlns:p14="http://schemas.microsoft.com/office/powerpoint/2010/main" val="385016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Speaking Notes</a:t>
            </a:r>
          </a:p>
          <a:p>
            <a:endParaRPr lang="en-US" smtClean="0">
              <a:ea typeface="ＭＳ Ｐゴシック" pitchFamily="34" charset="-128"/>
            </a:endParaRPr>
          </a:p>
          <a:p>
            <a:r>
              <a:rPr lang="en-US" sz="1600" b="1">
                <a:solidFill>
                  <a:srgbClr val="000000"/>
                </a:solidFill>
                <a:ea typeface="ＭＳ Ｐゴシック" pitchFamily="34" charset="-128"/>
              </a:rPr>
              <a:t>	</a:t>
            </a:r>
            <a:r>
              <a:rPr lang="en-US" b="1" smtClean="0">
                <a:solidFill>
                  <a:srgbClr val="000000"/>
                </a:solidFill>
                <a:ea typeface="ＭＳ Ｐゴシック" pitchFamily="34" charset="-128"/>
              </a:rPr>
              <a:t>Participating Resorts	Visited Resorts	Take-Up (Activation)	</a:t>
            </a:r>
          </a:p>
          <a:p>
            <a:r>
              <a:rPr lang="en-US" b="1" smtClean="0">
                <a:solidFill>
                  <a:srgbClr val="000000"/>
                </a:solidFill>
                <a:ea typeface="ＭＳ Ｐゴシック" pitchFamily="34" charset="-128"/>
              </a:rPr>
              <a:t>		# Participating	%	# Visited	%	% 	</a:t>
            </a:r>
          </a:p>
          <a:p>
            <a:r>
              <a:rPr lang="en-US" b="1" smtClean="0">
                <a:solidFill>
                  <a:srgbClr val="000000"/>
                </a:solidFill>
                <a:ea typeface="ＭＳ Ｐゴシック" pitchFamily="34" charset="-128"/>
              </a:rPr>
              <a:t>CAN		155			100%	116		100%	75%</a:t>
            </a:r>
            <a:r>
              <a:rPr lang="en-US" smtClean="0">
                <a:solidFill>
                  <a:srgbClr val="000000"/>
                </a:solidFill>
                <a:ea typeface="ＭＳ Ｐゴシック" pitchFamily="34" charset="-128"/>
              </a:rPr>
              <a:t>	</a:t>
            </a:r>
          </a:p>
          <a:p>
            <a:r>
              <a:rPr lang="en-US" smtClean="0">
                <a:solidFill>
                  <a:srgbClr val="000000"/>
                </a:solidFill>
                <a:ea typeface="ＭＳ Ｐゴシック" pitchFamily="34" charset="-128"/>
              </a:rPr>
              <a:t>West		56			36%	39		34%	70%	</a:t>
            </a:r>
          </a:p>
          <a:p>
            <a:r>
              <a:rPr lang="en-US" smtClean="0">
                <a:solidFill>
                  <a:srgbClr val="000000"/>
                </a:solidFill>
                <a:ea typeface="ＭＳ Ｐゴシック" pitchFamily="34" charset="-128"/>
              </a:rPr>
              <a:t>YK/ NT	1			1%	0		0%	0%	</a:t>
            </a:r>
          </a:p>
          <a:p>
            <a:r>
              <a:rPr lang="en-US" smtClean="0">
                <a:solidFill>
                  <a:srgbClr val="000000"/>
                </a:solidFill>
                <a:ea typeface="ＭＳ Ｐゴシック" pitchFamily="34" charset="-128"/>
              </a:rPr>
              <a:t>BC		32			21%	25		22%	78%	</a:t>
            </a:r>
          </a:p>
          <a:p>
            <a:r>
              <a:rPr lang="en-US" smtClean="0">
                <a:solidFill>
                  <a:srgbClr val="000000"/>
                </a:solidFill>
                <a:ea typeface="ＭＳ Ｐゴシック" pitchFamily="34" charset="-128"/>
              </a:rPr>
              <a:t>AB		19			12%	12		10%	63%	</a:t>
            </a:r>
          </a:p>
          <a:p>
            <a:r>
              <a:rPr lang="en-US" smtClean="0">
                <a:solidFill>
                  <a:srgbClr val="000000"/>
                </a:solidFill>
                <a:ea typeface="ＭＳ Ｐゴシック" pitchFamily="34" charset="-128"/>
              </a:rPr>
              <a:t>SK/MB	4			3%	2		2%	50%	</a:t>
            </a:r>
          </a:p>
          <a:p>
            <a:r>
              <a:rPr lang="en-US" smtClean="0">
                <a:solidFill>
                  <a:srgbClr val="000000"/>
                </a:solidFill>
                <a:ea typeface="ＭＳ Ｐゴシック" pitchFamily="34" charset="-128"/>
              </a:rPr>
              <a:t>ON		34			22%	20		17%	59%	</a:t>
            </a:r>
          </a:p>
          <a:p>
            <a:r>
              <a:rPr lang="en-US" smtClean="0">
                <a:solidFill>
                  <a:srgbClr val="000000"/>
                </a:solidFill>
                <a:ea typeface="ＭＳ Ｐゴシック" pitchFamily="34" charset="-128"/>
              </a:rPr>
              <a:t>QC		57			37%	52		45%	91%	</a:t>
            </a:r>
          </a:p>
          <a:p>
            <a:r>
              <a:rPr lang="en-US" smtClean="0">
                <a:solidFill>
                  <a:srgbClr val="000000"/>
                </a:solidFill>
                <a:ea typeface="ＭＳ Ｐゴシック" pitchFamily="34" charset="-128"/>
              </a:rPr>
              <a:t>East		8			5%	5		4%	63%	</a:t>
            </a:r>
          </a:p>
          <a:p>
            <a:endParaRPr 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9563AC0-01DD-47C9-8A67-58C04CB726DA}" type="slidenum">
              <a:rPr lang="en-US">
                <a:solidFill>
                  <a:prstClr val="black"/>
                </a:solidFill>
                <a:latin typeface="Calibri" pitchFamily="34" charset="0"/>
                <a:cs typeface="Arial" charset="0"/>
              </a:rPr>
              <a:pPr eaLnBrk="1" hangingPunct="1"/>
              <a:t>47</a:t>
            </a:fld>
            <a:endParaRPr lang="en-US">
              <a:solidFill>
                <a:prstClr val="black"/>
              </a:solidFill>
              <a:latin typeface="Calibri" pitchFamily="34"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Up to this point we have been talking about applicants</a:t>
            </a:r>
          </a:p>
          <a:p>
            <a:endParaRPr lang="en-US" smtClean="0">
              <a:ea typeface="ＭＳ Ｐゴシック" pitchFamily="34" charset="-128"/>
            </a:endParaRPr>
          </a:p>
          <a:p>
            <a:r>
              <a:rPr lang="en-US" smtClean="0">
                <a:ea typeface="ＭＳ Ｐゴシック" pitchFamily="34" charset="-128"/>
              </a:rPr>
              <a:t>However there were an additional 9k participants from last year who were also eligible and active this year 28,399+8,926 = 38,325</a:t>
            </a:r>
          </a:p>
          <a:p>
            <a:endParaRPr lang="en-US" smtClean="0">
              <a:ea typeface="ＭＳ Ｐゴシック" pitchFamily="34" charset="-128"/>
            </a:endParaRPr>
          </a:p>
          <a:p>
            <a:r>
              <a:rPr lang="en-US" smtClean="0">
                <a:ea typeface="ＭＳ Ｐゴシック" pitchFamily="34" charset="-128"/>
              </a:rPr>
              <a:t>Note – the numbers shown are ACTIVE participants and therefore are not comparable to the combined #</a:t>
            </a:r>
            <a:r>
              <a:rPr lang="en-US" altLang="en-US" smtClean="0">
                <a:ea typeface="ＭＳ Ｐゴシック" pitchFamily="34" charset="-128"/>
              </a:rPr>
              <a:t>’</a:t>
            </a:r>
            <a:r>
              <a:rPr lang="en-US" smtClean="0">
                <a:ea typeface="ＭＳ Ｐゴシック" pitchFamily="34" charset="-128"/>
              </a:rPr>
              <a:t>s provided in last year</a:t>
            </a:r>
            <a:r>
              <a:rPr lang="en-US" altLang="en-US" smtClean="0">
                <a:ea typeface="ＭＳ Ｐゴシック" pitchFamily="34" charset="-128"/>
              </a:rPr>
              <a:t>’</a:t>
            </a:r>
            <a:r>
              <a:rPr lang="en-US" smtClean="0">
                <a:ea typeface="ＭＳ Ｐゴシック" pitchFamily="34" charset="-128"/>
              </a:rPr>
              <a:t>s report which were people who applied</a:t>
            </a:r>
          </a:p>
          <a:p>
            <a:endParaRPr lang="en-US" smtClean="0">
              <a:ea typeface="ＭＳ Ｐゴシック" pitchFamily="34" charset="-128"/>
            </a:endParaRPr>
          </a:p>
          <a:p>
            <a:r>
              <a:rPr lang="en-US" smtClean="0">
                <a:ea typeface="ＭＳ Ｐゴシック" pitchFamily="34" charset="-128"/>
              </a:rPr>
              <a:t>Total ACTIVE passholders = 30,456</a:t>
            </a:r>
          </a:p>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18904FE-205D-49A0-955C-BB17DAC10999}" type="slidenum">
              <a:rPr lang="en-US">
                <a:solidFill>
                  <a:prstClr val="black"/>
                </a:solidFill>
                <a:latin typeface="Calibri" pitchFamily="34" charset="0"/>
                <a:cs typeface="Arial" charset="0"/>
              </a:rPr>
              <a:pPr eaLnBrk="1" hangingPunct="1"/>
              <a:t>48</a:t>
            </a:fld>
            <a:endParaRPr lang="en-US">
              <a:solidFill>
                <a:prstClr val="black"/>
              </a:solidFill>
              <a:latin typeface="Calibri" pitchFamily="34"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Compared to approximately 70,000 visits made last year in total (including carry overs)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A668C2-E01E-42B6-B103-E1CAE8FBCC9A}" type="slidenum">
              <a:rPr lang="en-US">
                <a:solidFill>
                  <a:prstClr val="black"/>
                </a:solidFill>
                <a:latin typeface="Calibri" pitchFamily="34" charset="0"/>
                <a:cs typeface="Arial" charset="0"/>
              </a:rPr>
              <a:pPr eaLnBrk="1" hangingPunct="1"/>
              <a:t>49</a:t>
            </a:fld>
            <a:endParaRPr lang="en-US">
              <a:solidFill>
                <a:prstClr val="black"/>
              </a:solidFill>
              <a:latin typeface="Calibri" pitchFamily="34"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317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Indicator of the programs success in converting first-timers to enthusiasts</a:t>
            </a:r>
          </a:p>
          <a:p>
            <a:endParaRPr lang="en-US" smtClean="0">
              <a:ea typeface="ＭＳ Ｐゴシック" pitchFamily="34" charset="-128"/>
            </a:endParaRPr>
          </a:p>
          <a:p>
            <a:r>
              <a:rPr lang="en-US" smtClean="0">
                <a:ea typeface="ＭＳ Ｐゴシック" pitchFamily="34" charset="-128"/>
              </a:rPr>
              <a:t>Can also mention that the more they use the pass in the first year the more likely they are to use it in grade 5 (next slide – just not sure you need to put the slide up)</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913E0F5-9A12-40DB-9334-389584701846}" type="slidenum">
              <a:rPr lang="en-US">
                <a:solidFill>
                  <a:prstClr val="black"/>
                </a:solidFill>
                <a:latin typeface="Calibri" pitchFamily="34" charset="0"/>
                <a:cs typeface="Arial" charset="0"/>
              </a:rPr>
              <a:pPr eaLnBrk="1" hangingPunct="1"/>
              <a:t>50</a:t>
            </a:fld>
            <a:endParaRPr lang="en-US">
              <a:solidFill>
                <a:prstClr val="black"/>
              </a:solidFill>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Areas participating – consistent with last few years though down 2 nationally and  4 in the west</a:t>
            </a:r>
          </a:p>
          <a:p>
            <a:r>
              <a:rPr lang="en-US" smtClean="0">
                <a:ea typeface="ＭＳ Ｐゴシック" pitchFamily="34" charset="-128"/>
              </a:rPr>
              <a:t>Applicants – down 4% nationally, 2% in the west</a:t>
            </a:r>
          </a:p>
          <a:p>
            <a:r>
              <a:rPr lang="en-US" smtClean="0">
                <a:ea typeface="ＭＳ Ｐゴシック" pitchFamily="34" charset="-128"/>
              </a:rPr>
              <a:t>No Prior Experience – up nationally 17.1 to 18.4% no prior experience and up in the west from 18.3 to 19.3</a:t>
            </a:r>
          </a:p>
          <a:p>
            <a:r>
              <a:rPr lang="en-US" smtClean="0">
                <a:ea typeface="ＭＳ Ｐゴシック" pitchFamily="34" charset="-128"/>
              </a:rPr>
              <a:t>Activation (used pass 1+ times) went down marginally Nationally from 78% to 77% and substantially in the West 77% to 70%</a:t>
            </a:r>
          </a:p>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1A78734-BD3E-46CA-8AC0-B00A6B536263}" type="slidenum">
              <a:rPr lang="en-US">
                <a:solidFill>
                  <a:prstClr val="black"/>
                </a:solidFill>
                <a:latin typeface="Calibri" pitchFamily="34" charset="0"/>
                <a:cs typeface="Arial" charset="0"/>
              </a:rPr>
              <a:pPr eaLnBrk="1" hangingPunct="1"/>
              <a:t>5</a:t>
            </a:fld>
            <a:endParaRPr lang="en-US">
              <a:solidFill>
                <a:prstClr val="black"/>
              </a:solidFill>
              <a:latin typeface="Calibri" pitchFamily="34"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53DF49F-BA0B-42D4-92E7-08D37C49001B}" type="slidenum">
              <a:rPr lang="en-US">
                <a:solidFill>
                  <a:prstClr val="black"/>
                </a:solidFill>
                <a:latin typeface="Calibri" pitchFamily="34" charset="0"/>
                <a:cs typeface="Arial" charset="0"/>
              </a:rPr>
              <a:pPr eaLnBrk="1" hangingPunct="1"/>
              <a:t>51</a:t>
            </a:fld>
            <a:endParaRPr lang="en-US">
              <a:solidFill>
                <a:prstClr val="black"/>
              </a:solidFill>
              <a:latin typeface="Calibri" pitchFamily="34"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90" indent="-174690">
              <a:spcBef>
                <a:spcPct val="0"/>
              </a:spcBef>
              <a:buFontTx/>
              <a:buChar char="•"/>
            </a:pPr>
            <a:r>
              <a:rPr lang="en-US" smtClean="0">
                <a:ea typeface="ＭＳ Ｐゴシック" pitchFamily="34" charset="-128"/>
              </a:rPr>
              <a:t>All clusters were categorized into 5 </a:t>
            </a:r>
            <a:r>
              <a:rPr lang="ja-JP" altLang="en-US" smtClean="0">
                <a:ea typeface="ＭＳ Ｐゴシック" pitchFamily="34" charset="-128"/>
              </a:rPr>
              <a:t>“</a:t>
            </a:r>
            <a:r>
              <a:rPr lang="en-US" altLang="ja-JP" smtClean="0">
                <a:ea typeface="ＭＳ Ｐゴシック" pitchFamily="34" charset="-128"/>
              </a:rPr>
              <a:t>Target Groups</a:t>
            </a:r>
            <a:r>
              <a:rPr lang="ja-JP" altLang="en-US" smtClean="0">
                <a:ea typeface="ＭＳ Ｐゴシック" pitchFamily="34" charset="-128"/>
              </a:rPr>
              <a:t>”</a:t>
            </a:r>
            <a:r>
              <a:rPr lang="en-US" altLang="ja-JP" smtClean="0">
                <a:ea typeface="ＭＳ Ｐゴシック" pitchFamily="34" charset="-128"/>
              </a:rPr>
              <a:t> representing 27 of the total 66 clusters with the remaining clusters falling into a final </a:t>
            </a:r>
            <a:r>
              <a:rPr lang="ja-JP" altLang="en-US" smtClean="0">
                <a:ea typeface="ＭＳ Ｐゴシック" pitchFamily="34" charset="-128"/>
              </a:rPr>
              <a:t>“</a:t>
            </a:r>
            <a:r>
              <a:rPr lang="en-US" altLang="ja-JP" smtClean="0">
                <a:ea typeface="ＭＳ Ｐゴシック" pitchFamily="34" charset="-128"/>
              </a:rPr>
              <a:t>Non-Target Clusters</a:t>
            </a:r>
            <a:r>
              <a:rPr lang="ja-JP" altLang="en-US" smtClean="0">
                <a:ea typeface="ＭＳ Ｐゴシック" pitchFamily="34" charset="-128"/>
              </a:rPr>
              <a:t>”</a:t>
            </a:r>
            <a:r>
              <a:rPr lang="en-US" altLang="ja-JP" smtClean="0">
                <a:ea typeface="ＭＳ Ｐゴシック" pitchFamily="34" charset="-128"/>
              </a:rPr>
              <a:t> group</a:t>
            </a:r>
          </a:p>
          <a:p>
            <a:pPr marL="174690" indent="-174690">
              <a:spcBef>
                <a:spcPct val="0"/>
              </a:spcBef>
              <a:buFontTx/>
              <a:buChar char="•"/>
            </a:pPr>
            <a:r>
              <a:rPr lang="en-US" smtClean="0">
                <a:ea typeface="ＭＳ Ｐゴシック" pitchFamily="34" charset="-128"/>
              </a:rPr>
              <a:t>EA used these profiles to create target groups that had commonalities among the variables used to drive the segmentation</a:t>
            </a:r>
          </a:p>
          <a:p>
            <a:pPr marL="174690" indent="-174690">
              <a:spcBef>
                <a:spcPct val="0"/>
              </a:spcBef>
              <a:buFontTx/>
              <a:buChar char="•"/>
            </a:pPr>
            <a:r>
              <a:rPr lang="en-US" smtClean="0">
                <a:ea typeface="ＭＳ Ｐゴシック" pitchFamily="34" charset="-128"/>
              </a:rPr>
              <a:t>Where possible EA mapped these groups back to life stage and lifestyle so that the resulting groups could be more homogeneous</a:t>
            </a:r>
          </a:p>
          <a:p>
            <a:pPr marL="174690" indent="-174690">
              <a:spcBef>
                <a:spcPct val="0"/>
              </a:spcBef>
              <a:buFontTx/>
              <a:buChar char="•"/>
            </a:pPr>
            <a:endParaRPr lang="en-US" smtClean="0">
              <a:ea typeface="ＭＳ Ｐゴシック" pitchFamily="34" charset="-128"/>
            </a:endParaRPr>
          </a:p>
          <a:p>
            <a:pPr marL="174690" indent="-174690">
              <a:spcBef>
                <a:spcPct val="0"/>
              </a:spcBef>
            </a:pPr>
            <a:r>
              <a:rPr lang="en-US" smtClean="0">
                <a:ea typeface="ＭＳ Ｐゴシック" pitchFamily="34" charset="-128"/>
              </a:rPr>
              <a:t>5 Target groups were identified based on cluster distribution of participants</a:t>
            </a:r>
          </a:p>
          <a:p>
            <a:pPr marL="174690" indent="-174690">
              <a:spcBef>
                <a:spcPct val="0"/>
              </a:spcBef>
            </a:pPr>
            <a:r>
              <a:rPr lang="en-US" smtClean="0">
                <a:ea typeface="ＭＳ Ｐゴシック" pitchFamily="34" charset="-128"/>
              </a:rPr>
              <a:t>Two groups (one French, one English) tended to be more experienced skiers &amp; snowboarders, two were skewing towards being beginners, and one group was identified as a group that have not participated but could be a potential market</a:t>
            </a:r>
          </a:p>
          <a:p>
            <a:pPr marL="174690" indent="-174690">
              <a:spcBef>
                <a:spcPct val="0"/>
              </a:spcBef>
            </a:pPr>
            <a:r>
              <a:rPr lang="en-US" smtClean="0">
                <a:ea typeface="ＭＳ Ｐゴシック" pitchFamily="34" charset="-128"/>
              </a:rPr>
              <a:t>We decided to focus on those that skewed towards being beginners</a:t>
            </a:r>
          </a:p>
          <a:p>
            <a:pPr marL="174690" indent="-174690">
              <a:spcBef>
                <a:spcPct val="0"/>
              </a:spcBef>
            </a:pPr>
            <a:endParaRPr lang="en-US" smtClean="0">
              <a:ea typeface="ＭＳ Ｐゴシック" pitchFamily="34" charset="-128"/>
            </a:endParaRPr>
          </a:p>
          <a:p>
            <a:pPr marL="174690" indent="-174690">
              <a:spcBef>
                <a:spcPct val="0"/>
              </a:spcBef>
            </a:pPr>
            <a:r>
              <a:rPr lang="en-US" smtClean="0">
                <a:ea typeface="ＭＳ Ｐゴシック" pitchFamily="34" charset="-128"/>
              </a:rPr>
              <a:t>Why Target them?:</a:t>
            </a:r>
          </a:p>
          <a:p>
            <a:pPr marL="174690" indent="-174690">
              <a:spcBef>
                <a:spcPct val="0"/>
              </a:spcBef>
            </a:pPr>
            <a:r>
              <a:rPr lang="en-US" smtClean="0">
                <a:ea typeface="ＭＳ Ｐゴシック" pitchFamily="34" charset="-128"/>
              </a:rPr>
              <a:t>Skew more towards being </a:t>
            </a:r>
            <a:r>
              <a:rPr lang="ja-JP" altLang="en-US" smtClean="0">
                <a:ea typeface="ＭＳ Ｐゴシック" pitchFamily="34" charset="-128"/>
              </a:rPr>
              <a:t>‘</a:t>
            </a:r>
            <a:r>
              <a:rPr lang="en-US" altLang="ja-JP" smtClean="0">
                <a:ea typeface="ＭＳ Ｐゴシック" pitchFamily="34" charset="-128"/>
              </a:rPr>
              <a:t>beginner</a:t>
            </a:r>
            <a:r>
              <a:rPr lang="ja-JP" altLang="en-US" smtClean="0">
                <a:ea typeface="ＭＳ Ｐゴシック" pitchFamily="34" charset="-128"/>
              </a:rPr>
              <a:t>’</a:t>
            </a:r>
            <a:r>
              <a:rPr lang="en-US" altLang="ja-JP" smtClean="0">
                <a:ea typeface="ＭＳ Ｐゴシック" pitchFamily="34" charset="-128"/>
              </a:rPr>
              <a:t> skiers/snowboarders</a:t>
            </a:r>
          </a:p>
          <a:p>
            <a:pPr marL="174690" indent="-174690">
              <a:spcBef>
                <a:spcPct val="0"/>
              </a:spcBef>
            </a:pPr>
            <a:r>
              <a:rPr lang="en-US" smtClean="0">
                <a:ea typeface="ＭＳ Ｐゴシック" pitchFamily="34" charset="-128"/>
              </a:rPr>
              <a:t>Allow us to execute a more targeted campaign</a:t>
            </a:r>
          </a:p>
          <a:p>
            <a:pPr marL="174690" indent="-174690">
              <a:spcBef>
                <a:spcPct val="0"/>
              </a:spcBef>
            </a:pPr>
            <a:r>
              <a:rPr lang="en-US" smtClean="0">
                <a:ea typeface="ＭＳ Ｐゴシック" pitchFamily="34" charset="-128"/>
                <a:cs typeface="Tahoma" pitchFamily="34" charset="0"/>
              </a:rPr>
              <a:t>Rich insights help to better craft message, creative and offer</a:t>
            </a:r>
          </a:p>
          <a:p>
            <a:pPr marL="174690" indent="-174690">
              <a:spcBef>
                <a:spcPct val="0"/>
              </a:spcBef>
            </a:pPr>
            <a:r>
              <a:rPr lang="en-US" smtClean="0">
                <a:ea typeface="ＭＳ Ｐゴシック" pitchFamily="34" charset="-128"/>
                <a:cs typeface="Tahoma" pitchFamily="34" charset="0"/>
              </a:rPr>
              <a:t>Fish where the fish are: Which markets to target</a:t>
            </a:r>
          </a:p>
          <a:p>
            <a:pPr marL="174690" indent="-174690">
              <a:spcBef>
                <a:spcPct val="0"/>
              </a:spcBef>
            </a:pPr>
            <a:r>
              <a:rPr lang="en-US" smtClean="0">
                <a:ea typeface="ＭＳ Ｐゴシック" pitchFamily="34" charset="-128"/>
                <a:cs typeface="Tahoma" pitchFamily="34" charset="0"/>
              </a:rPr>
              <a:t>Allows us to allocate marketing and media dollars more effectively</a:t>
            </a:r>
          </a:p>
          <a:p>
            <a:pPr marL="174690" indent="-174690">
              <a:spcBef>
                <a:spcPct val="0"/>
              </a:spcBef>
            </a:pPr>
            <a:endParaRPr lang="en-US" smtClean="0">
              <a:ea typeface="ＭＳ Ｐゴシック" pitchFamily="34" charset="-128"/>
            </a:endParaRPr>
          </a:p>
          <a:p>
            <a:pPr marL="174690" indent="-174690">
              <a:spcBef>
                <a:spcPct val="0"/>
              </a:spcBef>
              <a:buFontTx/>
              <a:buChar char="•"/>
            </a:pPr>
            <a:endParaRPr lang="en-US" smtClean="0">
              <a:ea typeface="ＭＳ Ｐゴシック" pitchFamily="34" charset="-128"/>
            </a:endParaRPr>
          </a:p>
          <a:p>
            <a:pPr marL="174690" indent="-174690">
              <a:spcBef>
                <a:spcPct val="0"/>
              </a:spcBef>
              <a:buFontTx/>
              <a:buChar char="•"/>
            </a:pPr>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F45A19B-2BE1-4F12-B72F-CC87DDE3F5F9}" type="slidenum">
              <a:rPr lang="en-US">
                <a:solidFill>
                  <a:prstClr val="black"/>
                </a:solidFill>
                <a:latin typeface="Calibri" pitchFamily="34" charset="0"/>
                <a:cs typeface="Arial" charset="0"/>
              </a:rPr>
              <a:pPr eaLnBrk="1" hangingPunct="1"/>
              <a:t>52</a:t>
            </a:fld>
            <a:endParaRPr lang="en-US">
              <a:solidFill>
                <a:prstClr val="black"/>
              </a:solidFill>
              <a:latin typeface="Calibri" pitchFamily="34"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A57267-B2CE-4254-89A0-261218DF013F}" type="slidenum">
              <a:rPr lang="en-US">
                <a:solidFill>
                  <a:srgbClr val="000000"/>
                </a:solidFill>
                <a:latin typeface="Calibri" pitchFamily="34" charset="0"/>
                <a:cs typeface="Arial" charset="0"/>
              </a:rPr>
              <a:pPr eaLnBrk="1" hangingPunct="1"/>
              <a:t>53</a:t>
            </a:fld>
            <a:endParaRPr lang="en-US">
              <a:solidFill>
                <a:srgbClr val="000000"/>
              </a:solidFill>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Looking at participation over the course of the programs history.</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D8140E-ECFB-44F8-9A73-568EA21AF415}" type="slidenum">
              <a:rPr lang="en-US">
                <a:solidFill>
                  <a:prstClr val="black"/>
                </a:solidFill>
                <a:latin typeface="Calibri" pitchFamily="34" charset="0"/>
                <a:cs typeface="Arial" charset="0"/>
              </a:rPr>
              <a:pPr eaLnBrk="1" hangingPunct="1"/>
              <a:t>6</a:t>
            </a:fld>
            <a:endParaRPr lang="en-US">
              <a:solidFill>
                <a:prstClr val="black"/>
              </a:solidFill>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This is only applications.  Does not consider carry overs</a:t>
            </a:r>
          </a:p>
          <a:p>
            <a:endParaRPr lang="en-US" smtClean="0">
              <a:ea typeface="ＭＳ Ｐゴシック" pitchFamily="34" charset="-128"/>
            </a:endParaRPr>
          </a:p>
          <a:p>
            <a:r>
              <a:rPr lang="en-US" smtClean="0">
                <a:ea typeface="ＭＳ Ｐゴシック" pitchFamily="34" charset="-128"/>
              </a:rPr>
              <a:t>Note – I believe this is comparable to what you called market share last year – however it is not 3.9% but 39 per 1000 – this </a:t>
            </a:r>
          </a:p>
          <a:p>
            <a:endParaRPr lang="tr-TR" smtClean="0">
              <a:solidFill>
                <a:srgbClr val="000000"/>
              </a:solidFill>
              <a:ea typeface="ＭＳ Ｐゴシック" pitchFamily="34" charset="-128"/>
            </a:endParaRPr>
          </a:p>
          <a:p>
            <a:r>
              <a:rPr lang="tr-TR" b="1" smtClean="0">
                <a:solidFill>
                  <a:srgbClr val="000000"/>
                </a:solidFill>
                <a:ea typeface="ＭＳ Ｐゴシック" pitchFamily="34" charset="-128"/>
              </a:rPr>
              <a:t>Applications/1000 9-10yr olds	</a:t>
            </a:r>
          </a:p>
          <a:p>
            <a:r>
              <a:rPr lang="tr-TR" b="1" smtClean="0">
                <a:solidFill>
                  <a:srgbClr val="000000"/>
                </a:solidFill>
                <a:ea typeface="ＭＳ Ｐゴシック" pitchFamily="34" charset="-128"/>
              </a:rPr>
              <a:t>CAN		39	</a:t>
            </a:r>
          </a:p>
          <a:p>
            <a:r>
              <a:rPr lang="tr-TR" b="1" smtClean="0">
                <a:solidFill>
                  <a:srgbClr val="000000"/>
                </a:solidFill>
                <a:ea typeface="ＭＳ Ｐゴシック" pitchFamily="34" charset="-128"/>
              </a:rPr>
              <a:t>West		49	</a:t>
            </a:r>
          </a:p>
          <a:p>
            <a:r>
              <a:rPr lang="tr-TR" smtClean="0">
                <a:solidFill>
                  <a:srgbClr val="000000"/>
                </a:solidFill>
                <a:ea typeface="ＭＳ Ｐゴシック" pitchFamily="34" charset="-128"/>
              </a:rPr>
              <a:t>YK		18	</a:t>
            </a:r>
          </a:p>
          <a:p>
            <a:r>
              <a:rPr lang="en-US" smtClean="0">
                <a:solidFill>
                  <a:srgbClr val="000000"/>
                </a:solidFill>
                <a:ea typeface="ＭＳ Ｐゴシック" pitchFamily="34" charset="-128"/>
              </a:rPr>
              <a:t>BC		73	</a:t>
            </a:r>
          </a:p>
          <a:p>
            <a:r>
              <a:rPr lang="en-US" smtClean="0">
                <a:solidFill>
                  <a:srgbClr val="000000"/>
                </a:solidFill>
                <a:ea typeface="ＭＳ Ｐゴシック" pitchFamily="34" charset="-128"/>
              </a:rPr>
              <a:t>AB		54	</a:t>
            </a:r>
          </a:p>
          <a:p>
            <a:r>
              <a:rPr lang="en-US" smtClean="0">
                <a:solidFill>
                  <a:srgbClr val="000000"/>
                </a:solidFill>
                <a:ea typeface="ＭＳ Ｐゴシック" pitchFamily="34" charset="-128"/>
              </a:rPr>
              <a:t>SK		3	</a:t>
            </a:r>
          </a:p>
          <a:p>
            <a:r>
              <a:rPr lang="en-US" smtClean="0">
                <a:solidFill>
                  <a:srgbClr val="000000"/>
                </a:solidFill>
                <a:ea typeface="ＭＳ Ｐゴシック" pitchFamily="34" charset="-128"/>
              </a:rPr>
              <a:t>MB		3	</a:t>
            </a:r>
          </a:p>
          <a:p>
            <a:r>
              <a:rPr lang="en-US" smtClean="0">
                <a:solidFill>
                  <a:srgbClr val="000000"/>
                </a:solidFill>
                <a:ea typeface="ＭＳ Ｐゴシック" pitchFamily="34" charset="-128"/>
              </a:rPr>
              <a:t>NT		3	</a:t>
            </a:r>
          </a:p>
          <a:p>
            <a:r>
              <a:rPr lang="en-US" b="1" smtClean="0">
                <a:solidFill>
                  <a:srgbClr val="000000"/>
                </a:solidFill>
                <a:ea typeface="ＭＳ Ｐゴシック" pitchFamily="34" charset="-128"/>
              </a:rPr>
              <a:t>Ont		27	</a:t>
            </a:r>
          </a:p>
          <a:p>
            <a:r>
              <a:rPr lang="en-US" smtClean="0">
                <a:solidFill>
                  <a:srgbClr val="000000"/>
                </a:solidFill>
                <a:ea typeface="ＭＳ Ｐゴシック" pitchFamily="34" charset="-128"/>
              </a:rPr>
              <a:t>ON		27	</a:t>
            </a:r>
          </a:p>
          <a:p>
            <a:r>
              <a:rPr lang="en-US" b="1" smtClean="0">
                <a:solidFill>
                  <a:srgbClr val="000000"/>
                </a:solidFill>
                <a:ea typeface="ＭＳ Ｐゴシック" pitchFamily="34" charset="-128"/>
              </a:rPr>
              <a:t>Quebec	55	</a:t>
            </a:r>
          </a:p>
          <a:p>
            <a:r>
              <a:rPr lang="en-US" smtClean="0">
                <a:solidFill>
                  <a:srgbClr val="000000"/>
                </a:solidFill>
                <a:ea typeface="ＭＳ Ｐゴシック" pitchFamily="34" charset="-128"/>
              </a:rPr>
              <a:t>QC		55	</a:t>
            </a:r>
          </a:p>
          <a:p>
            <a:r>
              <a:rPr lang="en-US" b="1" smtClean="0">
                <a:solidFill>
                  <a:srgbClr val="000000"/>
                </a:solidFill>
                <a:ea typeface="ＭＳ Ｐゴシック" pitchFamily="34" charset="-128"/>
              </a:rPr>
              <a:t>East		6	</a:t>
            </a:r>
          </a:p>
          <a:p>
            <a:r>
              <a:rPr lang="en-US" smtClean="0">
                <a:solidFill>
                  <a:srgbClr val="000000"/>
                </a:solidFill>
                <a:ea typeface="ＭＳ Ｐゴシック" pitchFamily="34" charset="-128"/>
              </a:rPr>
              <a:t>NB		7	</a:t>
            </a:r>
          </a:p>
          <a:p>
            <a:r>
              <a:rPr lang="en-US" smtClean="0">
                <a:solidFill>
                  <a:srgbClr val="000000"/>
                </a:solidFill>
                <a:ea typeface="ＭＳ Ｐゴシック" pitchFamily="34" charset="-128"/>
              </a:rPr>
              <a:t>NS		8	</a:t>
            </a:r>
          </a:p>
          <a:p>
            <a:r>
              <a:rPr lang="en-US" smtClean="0">
                <a:solidFill>
                  <a:srgbClr val="000000"/>
                </a:solidFill>
                <a:ea typeface="ＭＳ Ｐゴシック" pitchFamily="34" charset="-128"/>
              </a:rPr>
              <a:t>PE		3	</a:t>
            </a:r>
          </a:p>
          <a:p>
            <a:r>
              <a:rPr lang="en-US" smtClean="0">
                <a:solidFill>
                  <a:srgbClr val="000000"/>
                </a:solidFill>
                <a:ea typeface="ＭＳ Ｐゴシック" pitchFamily="34" charset="-128"/>
              </a:rPr>
              <a:t>NL		3	</a:t>
            </a:r>
          </a:p>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6EA956-5556-4BFC-9244-D0CC59C53AD2}" type="slidenum">
              <a:rPr lang="en-US">
                <a:solidFill>
                  <a:prstClr val="black"/>
                </a:solidFill>
                <a:latin typeface="Calibri" pitchFamily="34" charset="0"/>
                <a:cs typeface="Arial" charset="0"/>
              </a:rPr>
              <a:pPr eaLnBrk="1" hangingPunct="1"/>
              <a:t>7</a:t>
            </a:fld>
            <a:endParaRPr lang="en-US">
              <a:solidFill>
                <a:prstClr val="black"/>
              </a:solidFill>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a:p>
            <a:r>
              <a:rPr lang="en-US" smtClean="0">
                <a:solidFill>
                  <a:srgbClr val="000000"/>
                </a:solidFill>
                <a:ea typeface="ＭＳ Ｐゴシック" pitchFamily="34" charset="-128"/>
              </a:rPr>
              <a:t>	</a:t>
            </a:r>
            <a:r>
              <a:rPr lang="en-US" b="1" smtClean="0">
                <a:solidFill>
                  <a:srgbClr val="000000"/>
                </a:solidFill>
                <a:ea typeface="ＭＳ Ｐゴシック" pitchFamily="34" charset="-128"/>
              </a:rPr>
              <a:t>Activation (Used 1+ times)		</a:t>
            </a:r>
          </a:p>
          <a:p>
            <a:r>
              <a:rPr lang="en-US" smtClean="0">
                <a:solidFill>
                  <a:srgbClr val="000000"/>
                </a:solidFill>
                <a:ea typeface="ＭＳ Ｐゴシック" pitchFamily="34" charset="-128"/>
              </a:rPr>
              <a:t>		</a:t>
            </a:r>
            <a:r>
              <a:rPr lang="en-US" b="1" smtClean="0">
                <a:solidFill>
                  <a:srgbClr val="000000"/>
                </a:solidFill>
                <a:ea typeface="ＭＳ Ｐゴシック" pitchFamily="34" charset="-128"/>
              </a:rPr>
              <a:t>FY13	FY12	</a:t>
            </a:r>
          </a:p>
          <a:p>
            <a:r>
              <a:rPr lang="en-US" b="1" smtClean="0">
                <a:solidFill>
                  <a:srgbClr val="000000"/>
                </a:solidFill>
                <a:ea typeface="ＭＳ Ｐゴシック" pitchFamily="34" charset="-128"/>
              </a:rPr>
              <a:t>CAN		77%	79%	</a:t>
            </a:r>
          </a:p>
          <a:p>
            <a:r>
              <a:rPr lang="en-US" b="1" smtClean="0">
                <a:solidFill>
                  <a:srgbClr val="000000"/>
                </a:solidFill>
                <a:ea typeface="ＭＳ Ｐゴシック" pitchFamily="34" charset="-128"/>
              </a:rPr>
              <a:t>West		70%	76%	</a:t>
            </a:r>
          </a:p>
          <a:p>
            <a:r>
              <a:rPr lang="en-US" smtClean="0">
                <a:solidFill>
                  <a:srgbClr val="000000"/>
                </a:solidFill>
                <a:ea typeface="ＭＳ Ｐゴシック" pitchFamily="34" charset="-128"/>
              </a:rPr>
              <a:t>BC		68%	74%	</a:t>
            </a:r>
          </a:p>
          <a:p>
            <a:r>
              <a:rPr lang="en-US" smtClean="0">
                <a:solidFill>
                  <a:srgbClr val="000000"/>
                </a:solidFill>
                <a:ea typeface="ＭＳ Ｐゴシック" pitchFamily="34" charset="-128"/>
              </a:rPr>
              <a:t>AB		73%	80%	</a:t>
            </a:r>
          </a:p>
          <a:p>
            <a:r>
              <a:rPr lang="en-US" smtClean="0">
                <a:solidFill>
                  <a:srgbClr val="000000"/>
                </a:solidFill>
                <a:ea typeface="ＭＳ Ｐゴシック" pitchFamily="34" charset="-128"/>
              </a:rPr>
              <a:t>SK		82%	85%	</a:t>
            </a:r>
          </a:p>
          <a:p>
            <a:r>
              <a:rPr lang="en-US" smtClean="0">
                <a:solidFill>
                  <a:srgbClr val="000000"/>
                </a:solidFill>
                <a:ea typeface="ＭＳ Ｐゴシック" pitchFamily="34" charset="-128"/>
              </a:rPr>
              <a:t>MB		82%	79%	</a:t>
            </a:r>
          </a:p>
          <a:p>
            <a:r>
              <a:rPr lang="en-US" smtClean="0">
                <a:solidFill>
                  <a:srgbClr val="000000"/>
                </a:solidFill>
                <a:ea typeface="ＭＳ Ｐゴシック" pitchFamily="34" charset="-128"/>
              </a:rPr>
              <a:t>YK		50%	0%	</a:t>
            </a:r>
          </a:p>
          <a:p>
            <a:r>
              <a:rPr lang="en-US" smtClean="0">
                <a:solidFill>
                  <a:srgbClr val="000000"/>
                </a:solidFill>
                <a:ea typeface="ＭＳ Ｐゴシック" pitchFamily="34" charset="-128"/>
              </a:rPr>
              <a:t>NT		100%	100%	</a:t>
            </a:r>
          </a:p>
          <a:p>
            <a:r>
              <a:rPr lang="en-US" b="1" smtClean="0">
                <a:solidFill>
                  <a:srgbClr val="000000"/>
                </a:solidFill>
                <a:ea typeface="ＭＳ Ｐゴシック" pitchFamily="34" charset="-128"/>
              </a:rPr>
              <a:t>Ont		76%	75%	</a:t>
            </a:r>
          </a:p>
          <a:p>
            <a:r>
              <a:rPr lang="en-US" smtClean="0">
                <a:solidFill>
                  <a:srgbClr val="000000"/>
                </a:solidFill>
                <a:ea typeface="ＭＳ Ｐゴシック" pitchFamily="34" charset="-128"/>
              </a:rPr>
              <a:t>ON		76%	75%	</a:t>
            </a:r>
          </a:p>
          <a:p>
            <a:r>
              <a:rPr lang="es-ES_tradnl" b="1" smtClean="0">
                <a:solidFill>
                  <a:srgbClr val="000000"/>
                </a:solidFill>
                <a:ea typeface="ＭＳ Ｐゴシック" pitchFamily="34" charset="-128"/>
              </a:rPr>
              <a:t>Quebec	86%	86%	</a:t>
            </a:r>
          </a:p>
          <a:p>
            <a:r>
              <a:rPr lang="es-ES_tradnl" smtClean="0">
                <a:solidFill>
                  <a:srgbClr val="000000"/>
                </a:solidFill>
                <a:ea typeface="ＭＳ Ｐゴシック" pitchFamily="34" charset="-128"/>
              </a:rPr>
              <a:t>QC		86%	86%	</a:t>
            </a:r>
          </a:p>
          <a:p>
            <a:r>
              <a:rPr lang="en-US" b="1" smtClean="0">
                <a:solidFill>
                  <a:srgbClr val="000000"/>
                </a:solidFill>
                <a:ea typeface="ＭＳ Ｐゴシック" pitchFamily="34" charset="-128"/>
              </a:rPr>
              <a:t>East		58%	54%	</a:t>
            </a:r>
          </a:p>
          <a:p>
            <a:r>
              <a:rPr lang="en-US" smtClean="0">
                <a:solidFill>
                  <a:srgbClr val="000000"/>
                </a:solidFill>
                <a:ea typeface="ＭＳ Ｐゴシック" pitchFamily="34" charset="-128"/>
              </a:rPr>
              <a:t>NB		67%	74%	</a:t>
            </a:r>
          </a:p>
          <a:p>
            <a:r>
              <a:rPr lang="en-US" smtClean="0">
                <a:solidFill>
                  <a:srgbClr val="000000"/>
                </a:solidFill>
                <a:ea typeface="ＭＳ Ｐゴシック" pitchFamily="34" charset="-128"/>
              </a:rPr>
              <a:t>NS		59%	48%	</a:t>
            </a:r>
          </a:p>
          <a:p>
            <a:r>
              <a:rPr lang="en-US" smtClean="0">
                <a:solidFill>
                  <a:srgbClr val="000000"/>
                </a:solidFill>
                <a:ea typeface="ＭＳ Ｐゴシック" pitchFamily="34" charset="-128"/>
              </a:rPr>
              <a:t>PE		70%	83%	</a:t>
            </a:r>
          </a:p>
          <a:p>
            <a:r>
              <a:rPr lang="en-US" smtClean="0">
                <a:solidFill>
                  <a:srgbClr val="000000"/>
                </a:solidFill>
                <a:ea typeface="ＭＳ Ｐゴシック" pitchFamily="34" charset="-128"/>
              </a:rPr>
              <a:t>NL		11%	4%	</a:t>
            </a:r>
          </a:p>
          <a:p>
            <a:endParaRPr lang="en-US" smtClean="0">
              <a:ea typeface="ＭＳ Ｐゴシック" pitchFamily="34" charset="-128"/>
            </a:endParaRPr>
          </a:p>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83B8869-CBAA-4718-B93A-2DD16BD41E49}" type="slidenum">
              <a:rPr lang="en-US">
                <a:solidFill>
                  <a:prstClr val="black"/>
                </a:solidFill>
                <a:latin typeface="Calibri" pitchFamily="34" charset="0"/>
                <a:cs typeface="Arial" charset="0"/>
              </a:rPr>
              <a:pPr eaLnBrk="1" hangingPunct="1"/>
              <a:t>8</a:t>
            </a:fld>
            <a:endParaRPr lang="en-US">
              <a:solidFill>
                <a:prstClr val="black"/>
              </a:solidFill>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This year we were able to capture more concise data with respect to participants past experience</a:t>
            </a:r>
          </a:p>
          <a:p>
            <a:r>
              <a:rPr lang="en-US" smtClean="0">
                <a:ea typeface="ＭＳ Ｐゴシック" pitchFamily="34" charset="-128"/>
              </a:rPr>
              <a:t>As mentioned, approximately 20% of all applicants have never put on a pair of skis </a:t>
            </a:r>
          </a:p>
          <a:p>
            <a:endParaRPr lang="en-US" smtClean="0">
              <a:ea typeface="ＭＳ Ｐゴシック" pitchFamily="34" charset="-128"/>
            </a:endParaRPr>
          </a:p>
          <a:p>
            <a:r>
              <a:rPr lang="en-US" smtClean="0">
                <a:ea typeface="ＭＳ Ｐゴシック" pitchFamily="34" charset="-128"/>
              </a:rPr>
              <a:t>Among those with experience, half indicated they had skied OR snowboarded 10+ times in the previous year.</a:t>
            </a:r>
          </a:p>
          <a:p>
            <a:endParaRPr lang="en-US" smtClean="0">
              <a:ea typeface="ＭＳ Ｐゴシック" pitchFamily="34" charset="-128"/>
            </a:endParaRPr>
          </a:p>
          <a:p>
            <a:r>
              <a:rPr lang="en-US" smtClean="0">
                <a:solidFill>
                  <a:srgbClr val="000000"/>
                </a:solidFill>
                <a:ea typeface="ＭＳ Ｐゴシック" pitchFamily="34" charset="-128"/>
              </a:rPr>
              <a:t>Prior Experience - # times skied/boarded in previous year</a:t>
            </a:r>
          </a:p>
          <a:p>
            <a:endParaRPr lang="en-US" smtClean="0">
              <a:solidFill>
                <a:srgbClr val="000000"/>
              </a:solidFill>
              <a:ea typeface="ＭＳ Ｐゴシック" pitchFamily="34" charset="-128"/>
            </a:endParaRPr>
          </a:p>
          <a:p>
            <a:r>
              <a:rPr lang="en-US" smtClean="0">
                <a:solidFill>
                  <a:srgbClr val="000000"/>
                </a:solidFill>
                <a:ea typeface="ＭＳ Ｐゴシック" pitchFamily="34" charset="-128"/>
              </a:rPr>
              <a:t>Total	% times ski/board last year					</a:t>
            </a:r>
          </a:p>
          <a:p>
            <a:r>
              <a:rPr lang="en-US" smtClean="0">
                <a:solidFill>
                  <a:srgbClr val="000000"/>
                </a:solidFill>
                <a:ea typeface="ＭＳ Ｐゴシック" pitchFamily="34" charset="-128"/>
              </a:rPr>
              <a:t>	Canada	West	Ontario	Quebec	Atlantic	</a:t>
            </a:r>
          </a:p>
          <a:p>
            <a:r>
              <a:rPr lang="en-US" smtClean="0">
                <a:solidFill>
                  <a:srgbClr val="000000"/>
                </a:solidFill>
                <a:ea typeface="ＭＳ Ｐゴシック" pitchFamily="34" charset="-128"/>
              </a:rPr>
              <a:t>None	18%		19%	19%		17%		18%</a:t>
            </a:r>
          </a:p>
          <a:p>
            <a:r>
              <a:rPr lang="en-US" smtClean="0">
                <a:solidFill>
                  <a:srgbClr val="000000"/>
                </a:solidFill>
                <a:ea typeface="ＭＳ Ｐゴシック" pitchFamily="34" charset="-128"/>
              </a:rPr>
              <a:t>1	1%		1%	1%		2%		2%</a:t>
            </a:r>
          </a:p>
          <a:p>
            <a:r>
              <a:rPr lang="en-US" smtClean="0">
                <a:solidFill>
                  <a:srgbClr val="000000"/>
                </a:solidFill>
                <a:ea typeface="ＭＳ Ｐゴシック" pitchFamily="34" charset="-128"/>
              </a:rPr>
              <a:t>2	12%		12%	13%		11%		13%</a:t>
            </a:r>
          </a:p>
          <a:p>
            <a:r>
              <a:rPr lang="en-US" smtClean="0">
                <a:solidFill>
                  <a:srgbClr val="000000"/>
                </a:solidFill>
                <a:ea typeface="ＭＳ Ｐゴシック" pitchFamily="34" charset="-128"/>
              </a:rPr>
              <a:t>3	5%		6%	5%		4%		5%</a:t>
            </a:r>
          </a:p>
          <a:p>
            <a:r>
              <a:rPr lang="en-US" smtClean="0">
                <a:solidFill>
                  <a:srgbClr val="000000"/>
                </a:solidFill>
                <a:ea typeface="ＭＳ Ｐゴシック" pitchFamily="34" charset="-128"/>
              </a:rPr>
              <a:t>4	5%		6%	6%		5%		5%</a:t>
            </a:r>
          </a:p>
          <a:p>
            <a:r>
              <a:rPr lang="en-US" smtClean="0">
                <a:solidFill>
                  <a:srgbClr val="000000"/>
                </a:solidFill>
                <a:ea typeface="ＭＳ Ｐゴシック" pitchFamily="34" charset="-128"/>
              </a:rPr>
              <a:t>5	4%		5%	4%		4%		5%</a:t>
            </a:r>
          </a:p>
          <a:p>
            <a:r>
              <a:rPr lang="en-US" smtClean="0">
                <a:solidFill>
                  <a:srgbClr val="000000"/>
                </a:solidFill>
                <a:ea typeface="ＭＳ Ｐゴシック" pitchFamily="34" charset="-128"/>
              </a:rPr>
              <a:t>6	6%		6%	6%		5%		5%</a:t>
            </a:r>
          </a:p>
          <a:p>
            <a:r>
              <a:rPr lang="en-US" smtClean="0">
                <a:solidFill>
                  <a:srgbClr val="000000"/>
                </a:solidFill>
                <a:ea typeface="ＭＳ Ｐゴシック" pitchFamily="34" charset="-128"/>
              </a:rPr>
              <a:t>7	3%		4%	3%		3%		5%</a:t>
            </a:r>
          </a:p>
          <a:p>
            <a:r>
              <a:rPr lang="en-US" smtClean="0">
                <a:solidFill>
                  <a:srgbClr val="000000"/>
                </a:solidFill>
                <a:ea typeface="ＭＳ Ｐゴシック" pitchFamily="34" charset="-128"/>
              </a:rPr>
              <a:t>8	2%		2%	2%		3%		2%</a:t>
            </a:r>
          </a:p>
          <a:p>
            <a:r>
              <a:rPr lang="en-US" smtClean="0">
                <a:solidFill>
                  <a:srgbClr val="000000"/>
                </a:solidFill>
                <a:ea typeface="ＭＳ Ｐゴシック" pitchFamily="34" charset="-128"/>
              </a:rPr>
              <a:t>9	3%		3%	2%		3%		3%	</a:t>
            </a:r>
          </a:p>
          <a:p>
            <a:r>
              <a:rPr lang="en-US" smtClean="0">
                <a:solidFill>
                  <a:srgbClr val="000000"/>
                </a:solidFill>
                <a:ea typeface="ＭＳ Ｐゴシック" pitchFamily="34" charset="-128"/>
              </a:rPr>
              <a:t>10+	39%		35%	38%		45%		38%</a:t>
            </a:r>
          </a:p>
          <a:p>
            <a:r>
              <a:rPr lang="en-US" smtClean="0">
                <a:solidFill>
                  <a:srgbClr val="000000"/>
                </a:solidFill>
                <a:ea typeface="ＭＳ Ｐゴシック" pitchFamily="34" charset="-128"/>
              </a:rPr>
              <a:t>10 TIMES	4%	3%	3%		6%		3%</a:t>
            </a:r>
          </a:p>
          <a:p>
            <a:r>
              <a:rPr lang="en-US" smtClean="0">
                <a:solidFill>
                  <a:srgbClr val="000000"/>
                </a:solidFill>
                <a:ea typeface="ＭＳ Ｐゴシック" pitchFamily="34" charset="-128"/>
              </a:rPr>
              <a:t>11 TIMES	28%	25%	29%		31%		27%</a:t>
            </a:r>
          </a:p>
          <a:p>
            <a:r>
              <a:rPr lang="en-US" smtClean="0">
                <a:solidFill>
                  <a:srgbClr val="000000"/>
                </a:solidFill>
                <a:ea typeface="ＭＳ Ｐゴシック" pitchFamily="34" charset="-128"/>
              </a:rPr>
              <a:t>12 TIMES	1%	1%	1%		1%		2%</a:t>
            </a:r>
          </a:p>
          <a:p>
            <a:r>
              <a:rPr lang="en-US" smtClean="0">
                <a:solidFill>
                  <a:srgbClr val="000000"/>
                </a:solidFill>
                <a:ea typeface="ＭＳ Ｐゴシック" pitchFamily="34" charset="-128"/>
              </a:rPr>
              <a:t>13 TIMES	1%	1%	1%		1%		1%</a:t>
            </a:r>
          </a:p>
          <a:p>
            <a:r>
              <a:rPr lang="en-US" smtClean="0">
                <a:solidFill>
                  <a:srgbClr val="000000"/>
                </a:solidFill>
                <a:ea typeface="ＭＳ Ｐゴシック" pitchFamily="34" charset="-128"/>
              </a:rPr>
              <a:t>14 TIMES	1%	1%	0%		1%		1%</a:t>
            </a:r>
          </a:p>
          <a:p>
            <a:r>
              <a:rPr lang="en-US" smtClean="0">
                <a:solidFill>
                  <a:srgbClr val="000000"/>
                </a:solidFill>
                <a:ea typeface="ＭＳ Ｐゴシック" pitchFamily="34" charset="-128"/>
              </a:rPr>
              <a:t>15 TIMES	1%	1%	1%		1%		1%</a:t>
            </a:r>
          </a:p>
          <a:p>
            <a:r>
              <a:rPr lang="en-US" smtClean="0">
                <a:solidFill>
                  <a:srgbClr val="000000"/>
                </a:solidFill>
                <a:ea typeface="ＭＳ Ｐゴシック" pitchFamily="34" charset="-128"/>
              </a:rPr>
              <a:t>16 TIMES	0%	0%	0%		0%		1%</a:t>
            </a:r>
          </a:p>
          <a:p>
            <a:r>
              <a:rPr lang="en-US" smtClean="0">
                <a:solidFill>
                  <a:srgbClr val="000000"/>
                </a:solidFill>
                <a:ea typeface="ＭＳ Ｐゴシック" pitchFamily="34" charset="-128"/>
              </a:rPr>
              <a:t>17 TIMES	0%	0%	0%		0%		1%</a:t>
            </a:r>
          </a:p>
          <a:p>
            <a:r>
              <a:rPr lang="en-US" smtClean="0">
                <a:solidFill>
                  <a:srgbClr val="000000"/>
                </a:solidFill>
                <a:ea typeface="ＭＳ Ｐゴシック" pitchFamily="34" charset="-128"/>
              </a:rPr>
              <a:t>18 TIMES	0%	0%	0%		0%		0%</a:t>
            </a:r>
          </a:p>
          <a:p>
            <a:r>
              <a:rPr lang="en-US" smtClean="0">
                <a:solidFill>
                  <a:srgbClr val="000000"/>
                </a:solidFill>
                <a:ea typeface="ＭＳ Ｐゴシック" pitchFamily="34" charset="-128"/>
              </a:rPr>
              <a:t>19 TIMES	0%	0%	0%		0%		0%</a:t>
            </a:r>
          </a:p>
          <a:p>
            <a:r>
              <a:rPr lang="en-US" smtClean="0">
                <a:solidFill>
                  <a:srgbClr val="000000"/>
                </a:solidFill>
                <a:ea typeface="ＭＳ Ｐゴシック" pitchFamily="34" charset="-128"/>
              </a:rPr>
              <a:t>20 TIMES	3%	2%	3%		4%		2%</a:t>
            </a:r>
          </a:p>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856F872-FA38-4CA1-8DF7-41408AD09523}" type="slidenum">
              <a:rPr lang="en-US">
                <a:solidFill>
                  <a:prstClr val="black"/>
                </a:solidFill>
                <a:latin typeface="Calibri" pitchFamily="34" charset="0"/>
                <a:cs typeface="Arial" charset="0"/>
              </a:rPr>
              <a:pPr eaLnBrk="1" hangingPunct="1"/>
              <a:t>10</a:t>
            </a:fld>
            <a:endParaRPr lang="en-US">
              <a:solidFill>
                <a:prstClr val="black"/>
              </a:solidFill>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 Times Used the pass</a:t>
            </a:r>
          </a:p>
          <a:p>
            <a:endParaRPr lang="en-US" smtClean="0">
              <a:ea typeface="ＭＳ Ｐゴシック" pitchFamily="34" charset="-128"/>
            </a:endParaRPr>
          </a:p>
          <a:p>
            <a:r>
              <a:rPr lang="en-US" smtClean="0">
                <a:solidFill>
                  <a:srgbClr val="000000"/>
                </a:solidFill>
                <a:ea typeface="ＭＳ Ｐゴシック" pitchFamily="34" charset="-128"/>
              </a:rPr>
              <a:t># Times	Canada	West	BC	AB	ON	QC	East	</a:t>
            </a:r>
          </a:p>
          <a:p>
            <a:r>
              <a:rPr lang="en-US" smtClean="0">
                <a:solidFill>
                  <a:srgbClr val="000000"/>
                </a:solidFill>
                <a:ea typeface="ＭＳ Ｐゴシック" pitchFamily="34" charset="-128"/>
              </a:rPr>
              <a:t>None		23%		30%	32%	27%	24%	14%	42%	</a:t>
            </a:r>
          </a:p>
          <a:p>
            <a:r>
              <a:rPr lang="en-US" smtClean="0">
                <a:solidFill>
                  <a:srgbClr val="000000"/>
                </a:solidFill>
                <a:ea typeface="ＭＳ Ｐゴシック" pitchFamily="34" charset="-128"/>
              </a:rPr>
              <a:t>1 Time	19%		20%	20%	19%	21%	16%	21%	</a:t>
            </a:r>
          </a:p>
          <a:p>
            <a:r>
              <a:rPr lang="en-US" smtClean="0">
                <a:solidFill>
                  <a:srgbClr val="000000"/>
                </a:solidFill>
                <a:ea typeface="ＭＳ Ｐゴシック" pitchFamily="34" charset="-128"/>
              </a:rPr>
              <a:t>2		19%		18%	18%	18%	20%	18%	14%	</a:t>
            </a:r>
          </a:p>
          <a:p>
            <a:r>
              <a:rPr lang="en-US" smtClean="0">
                <a:solidFill>
                  <a:srgbClr val="000000"/>
                </a:solidFill>
                <a:ea typeface="ＭＳ Ｐゴシック" pitchFamily="34" charset="-128"/>
              </a:rPr>
              <a:t>3		18%		18%	19%	17%	17%	18%	14%	</a:t>
            </a:r>
          </a:p>
          <a:p>
            <a:r>
              <a:rPr lang="en-US" smtClean="0">
                <a:solidFill>
                  <a:srgbClr val="000000"/>
                </a:solidFill>
                <a:ea typeface="ＭＳ Ｐゴシック" pitchFamily="34" charset="-128"/>
              </a:rPr>
              <a:t>4		9%		6%	5%	7%	8%	13%	5%	</a:t>
            </a:r>
          </a:p>
          <a:p>
            <a:r>
              <a:rPr lang="en-US" smtClean="0">
                <a:solidFill>
                  <a:srgbClr val="000000"/>
                </a:solidFill>
                <a:ea typeface="ＭＳ Ｐゴシック" pitchFamily="34" charset="-128"/>
              </a:rPr>
              <a:t>5		5%		4%	3%	5%	4%	8%	2%	</a:t>
            </a:r>
          </a:p>
          <a:p>
            <a:r>
              <a:rPr lang="en-US" smtClean="0">
                <a:solidFill>
                  <a:srgbClr val="000000"/>
                </a:solidFill>
                <a:ea typeface="ＭＳ Ｐゴシック" pitchFamily="34" charset="-128"/>
              </a:rPr>
              <a:t>6		3%		2%	2%	3%	3%	5%	2%	</a:t>
            </a:r>
          </a:p>
          <a:p>
            <a:r>
              <a:rPr lang="en-US" smtClean="0">
                <a:solidFill>
                  <a:srgbClr val="000000"/>
                </a:solidFill>
                <a:ea typeface="ＭＳ Ｐゴシック" pitchFamily="34" charset="-128"/>
              </a:rPr>
              <a:t>7		2%		1%	1%	1%	1%	3%		</a:t>
            </a:r>
          </a:p>
          <a:p>
            <a:r>
              <a:rPr lang="en-US" smtClean="0">
                <a:solidFill>
                  <a:srgbClr val="000000"/>
                </a:solidFill>
                <a:ea typeface="ＭＳ Ｐゴシック" pitchFamily="34" charset="-128"/>
              </a:rPr>
              <a:t>8		1%		0%	0%	0%	1%	2%	0%	</a:t>
            </a:r>
          </a:p>
          <a:p>
            <a:r>
              <a:rPr lang="en-US" smtClean="0">
                <a:solidFill>
                  <a:srgbClr val="000000"/>
                </a:solidFill>
                <a:ea typeface="ＭＳ Ｐゴシック" pitchFamily="34" charset="-128"/>
              </a:rPr>
              <a:t>9		1%		0%	0%	0%	0%	1%		</a:t>
            </a:r>
          </a:p>
          <a:p>
            <a:r>
              <a:rPr lang="en-US" smtClean="0">
                <a:solidFill>
                  <a:srgbClr val="000000"/>
                </a:solidFill>
                <a:ea typeface="ＭＳ Ｐゴシック" pitchFamily="34" charset="-128"/>
              </a:rPr>
              <a:t>10+		1%		0%	0%	1%	0%	1%	0%	</a:t>
            </a:r>
          </a:p>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E8CCC9-495C-4791-8E77-B0F0BCB1FB6A}" type="slidenum">
              <a:rPr lang="en-US">
                <a:solidFill>
                  <a:prstClr val="black"/>
                </a:solidFill>
                <a:latin typeface="Calibri" pitchFamily="34" charset="0"/>
                <a:cs typeface="Arial" charset="0"/>
              </a:rPr>
              <a:pPr eaLnBrk="1" hangingPunct="1"/>
              <a:t>11</a:t>
            </a:fld>
            <a:endParaRPr lang="en-US">
              <a:solidFill>
                <a:prstClr val="black"/>
              </a:solidFill>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 how are we targeting these individuals?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advertised the program for the first time.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6990" indent="-291149" eaLnBrk="0" hangingPunct="0">
              <a:defRPr>
                <a:solidFill>
                  <a:schemeClr val="tx1"/>
                </a:solidFill>
                <a:latin typeface="Arial" charset="0"/>
                <a:ea typeface="ＭＳ Ｐゴシック" pitchFamily="34" charset="-128"/>
              </a:defRPr>
            </a:lvl2pPr>
            <a:lvl3pPr marL="1164599" indent="-232919" eaLnBrk="0" hangingPunct="0">
              <a:defRPr>
                <a:solidFill>
                  <a:schemeClr val="tx1"/>
                </a:solidFill>
                <a:latin typeface="Arial" charset="0"/>
                <a:ea typeface="ＭＳ Ｐゴシック" pitchFamily="34" charset="-128"/>
              </a:defRPr>
            </a:lvl3pPr>
            <a:lvl4pPr marL="1630439" indent="-232919" eaLnBrk="0" hangingPunct="0">
              <a:defRPr>
                <a:solidFill>
                  <a:schemeClr val="tx1"/>
                </a:solidFill>
                <a:latin typeface="Arial" charset="0"/>
                <a:ea typeface="ＭＳ Ｐゴシック" pitchFamily="34" charset="-128"/>
              </a:defRPr>
            </a:lvl4pPr>
            <a:lvl5pPr marL="2096278" indent="-232919" eaLnBrk="0" hangingPunct="0">
              <a:defRPr>
                <a:solidFill>
                  <a:schemeClr val="tx1"/>
                </a:solidFill>
                <a:latin typeface="Arial" charset="0"/>
                <a:ea typeface="ＭＳ Ｐゴシック" pitchFamily="34" charset="-128"/>
              </a:defRPr>
            </a:lvl5pPr>
            <a:lvl6pPr marL="2562118" indent="-232919" eaLnBrk="0" fontAlgn="base" hangingPunct="0">
              <a:spcBef>
                <a:spcPct val="0"/>
              </a:spcBef>
              <a:spcAft>
                <a:spcPct val="0"/>
              </a:spcAft>
              <a:defRPr>
                <a:solidFill>
                  <a:schemeClr val="tx1"/>
                </a:solidFill>
                <a:latin typeface="Arial" charset="0"/>
                <a:ea typeface="ＭＳ Ｐゴシック" pitchFamily="34" charset="-128"/>
              </a:defRPr>
            </a:lvl6pPr>
            <a:lvl7pPr marL="3027957" indent="-232919" eaLnBrk="0" fontAlgn="base" hangingPunct="0">
              <a:spcBef>
                <a:spcPct val="0"/>
              </a:spcBef>
              <a:spcAft>
                <a:spcPct val="0"/>
              </a:spcAft>
              <a:defRPr>
                <a:solidFill>
                  <a:schemeClr val="tx1"/>
                </a:solidFill>
                <a:latin typeface="Arial" charset="0"/>
                <a:ea typeface="ＭＳ Ｐゴシック" pitchFamily="34" charset="-128"/>
              </a:defRPr>
            </a:lvl7pPr>
            <a:lvl8pPr marL="3493797" indent="-232919" eaLnBrk="0" fontAlgn="base" hangingPunct="0">
              <a:spcBef>
                <a:spcPct val="0"/>
              </a:spcBef>
              <a:spcAft>
                <a:spcPct val="0"/>
              </a:spcAft>
              <a:defRPr>
                <a:solidFill>
                  <a:schemeClr val="tx1"/>
                </a:solidFill>
                <a:latin typeface="Arial" charset="0"/>
                <a:ea typeface="ＭＳ Ｐゴシック" pitchFamily="34" charset="-128"/>
              </a:defRPr>
            </a:lvl8pPr>
            <a:lvl9pPr marL="3959637" indent="-23291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EB0AA7-DE76-4B3F-B8AC-81585F763901}" type="slidenum">
              <a:rPr lang="en-US">
                <a:solidFill>
                  <a:prstClr val="black"/>
                </a:solidFill>
                <a:latin typeface="Calibri" pitchFamily="34" charset="0"/>
                <a:cs typeface="Arial" charset="0"/>
              </a:rPr>
              <a:pPr eaLnBrk="1" hangingPunct="1"/>
              <a:t>12</a:t>
            </a:fld>
            <a:endParaRPr lang="en-US">
              <a:solidFill>
                <a:prstClr val="black"/>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364334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4511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401560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0"/>
          </p:nvPr>
        </p:nvSpPr>
        <p:spPr>
          <a:xfrm>
            <a:off x="3276600" y="390525"/>
            <a:ext cx="5505450" cy="365125"/>
          </a:xfrm>
        </p:spPr>
        <p:txBody>
          <a:bodyPr/>
          <a:lstStyle>
            <a:lvl1pPr>
              <a:defRPr sz="2200" b="0" smtClean="0">
                <a:solidFill>
                  <a:schemeClr val="bg1"/>
                </a:solidFill>
              </a:defRPr>
            </a:lvl1pPr>
          </a:lstStyle>
          <a:p>
            <a:pPr>
              <a:defRPr/>
            </a:pPr>
            <a:fld id="{844B8307-86A9-4580-85DB-E30648DCED06}" type="datetime1">
              <a:rPr lang="en-US">
                <a:solidFill>
                  <a:prstClr val="white"/>
                </a:solidFill>
              </a:rPr>
              <a:pPr>
                <a:defRPr/>
              </a:pPr>
              <a:t>7/3/2013</a:t>
            </a:fld>
            <a:endParaRPr lang="en-US">
              <a:solidFill>
                <a:prstClr val="white"/>
              </a:solidFill>
            </a:endParaRPr>
          </a:p>
        </p:txBody>
      </p:sp>
      <p:sp>
        <p:nvSpPr>
          <p:cNvPr id="7" name="Footer Placeholder 4"/>
          <p:cNvSpPr>
            <a:spLocks noGrp="1"/>
          </p:cNvSpPr>
          <p:nvPr>
            <p:ph type="ftr" sz="quarter" idx="11"/>
          </p:nvPr>
        </p:nvSpPr>
        <p:spPr>
          <a:xfrm>
            <a:off x="3219450" y="6356350"/>
            <a:ext cx="4735513" cy="365125"/>
          </a:xfrm>
        </p:spPr>
        <p:txBody>
          <a:bodyP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pPr>
              <a:defRPr/>
            </a:pPr>
            <a:endParaRPr lang="en-US">
              <a:solidFill>
                <a:srgbClr val="333333">
                  <a:lumMod val="60000"/>
                  <a:lumOff val="40000"/>
                </a:srgbClr>
              </a:solidFill>
            </a:endParaRPr>
          </a:p>
        </p:txBody>
      </p:sp>
      <p:sp>
        <p:nvSpPr>
          <p:cNvPr id="8" name="Slide Number Placeholder 5"/>
          <p:cNvSpPr>
            <a:spLocks noGrp="1"/>
          </p:cNvSpPr>
          <p:nvPr>
            <p:ph type="sldNum" sz="quarter" idx="12"/>
          </p:nvPr>
        </p:nvSpPr>
        <p:spPr>
          <a:xfrm>
            <a:off x="8256588" y="6356350"/>
            <a:ext cx="685800" cy="365125"/>
          </a:xfrm>
        </p:spPr>
        <p:txBody>
          <a:bodyPr/>
          <a:lstStyle>
            <a:lvl1pPr>
              <a:defRPr sz="1100" smtClean="0">
                <a:solidFill>
                  <a:srgbClr val="858585"/>
                </a:solidFill>
              </a:defRPr>
            </a:lvl1pPr>
          </a:lstStyle>
          <a:p>
            <a:pPr>
              <a:defRPr/>
            </a:pPr>
            <a:fld id="{EEAA0824-55D5-45A0-B9C1-1D45F095449A}" type="slidenum">
              <a:rPr lang="en-US"/>
              <a:pPr>
                <a:defRPr/>
              </a:pPr>
              <a:t>‹#›</a:t>
            </a:fld>
            <a:endParaRPr lang="en-US"/>
          </a:p>
        </p:txBody>
      </p:sp>
    </p:spTree>
    <p:extLst>
      <p:ext uri="{BB962C8B-B14F-4D97-AF65-F5344CB8AC3E}">
        <p14:creationId xmlns:p14="http://schemas.microsoft.com/office/powerpoint/2010/main" val="284855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7212013" y="6356350"/>
            <a:ext cx="1752600" cy="365125"/>
          </a:xfrm>
        </p:spPr>
        <p:txBody>
          <a:bodyPr/>
          <a:lstStyle>
            <a:lvl1pPr>
              <a:defRPr smtClean="0"/>
            </a:lvl1pPr>
          </a:lstStyle>
          <a:p>
            <a:pPr>
              <a:defRPr/>
            </a:pPr>
            <a:fld id="{AD2FAAFD-D2E1-46C9-8ECC-8ED0A9855E62}" type="datetime1">
              <a:rPr lang="en-US"/>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90E39D-DAC0-4FAD-B9E6-FD5317B32EF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6121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Drag picture to placeholder or click icon to add</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smtClean="0">
                <a:solidFill>
                  <a:schemeClr val="bg1"/>
                </a:solidFill>
              </a:defRPr>
            </a:lvl1pPr>
          </a:lstStyle>
          <a:p>
            <a:pPr>
              <a:defRPr/>
            </a:pPr>
            <a:fld id="{2A151A2D-4521-4E2F-98A2-82BBDBF6B994}" type="datetime1">
              <a:rPr lang="en-US">
                <a:solidFill>
                  <a:prstClr val="white"/>
                </a:solidFill>
              </a:rPr>
              <a:pPr>
                <a:defRPr/>
              </a:pPr>
              <a:t>7/3/2013</a:t>
            </a:fld>
            <a:endParaRPr lang="en-US">
              <a:solidFill>
                <a:prstClr val="white"/>
              </a:solidFill>
            </a:endParaRPr>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n-US">
              <a:solidFill>
                <a:srgbClr val="333333">
                  <a:lumMod val="60000"/>
                  <a:lumOff val="40000"/>
                </a:srgbClr>
              </a:solidFill>
            </a:endParaRPr>
          </a:p>
        </p:txBody>
      </p:sp>
      <p:sp>
        <p:nvSpPr>
          <p:cNvPr id="10" name="Slide Number Placeholder 5"/>
          <p:cNvSpPr>
            <a:spLocks noGrp="1"/>
          </p:cNvSpPr>
          <p:nvPr>
            <p:ph type="sldNum" sz="quarter" idx="16"/>
          </p:nvPr>
        </p:nvSpPr>
        <p:spPr>
          <a:xfrm>
            <a:off x="8266113" y="6356350"/>
            <a:ext cx="685800" cy="365125"/>
          </a:xfrm>
        </p:spPr>
        <p:txBody>
          <a:bodyPr/>
          <a:lstStyle>
            <a:lvl1pPr>
              <a:defRPr sz="1100" smtClean="0">
                <a:solidFill>
                  <a:srgbClr val="858585"/>
                </a:solidFill>
              </a:defRPr>
            </a:lvl1pPr>
          </a:lstStyle>
          <a:p>
            <a:pPr>
              <a:defRPr/>
            </a:pPr>
            <a:fld id="{8E4F3649-DFD0-482F-A162-9B2E31453766}" type="slidenum">
              <a:rPr lang="en-US"/>
              <a:pPr>
                <a:defRPr/>
              </a:pPr>
              <a:t>‹#›</a:t>
            </a:fld>
            <a:endParaRPr lang="en-US"/>
          </a:p>
        </p:txBody>
      </p:sp>
    </p:spTree>
    <p:extLst>
      <p:ext uri="{BB962C8B-B14F-4D97-AF65-F5344CB8AC3E}">
        <p14:creationId xmlns:p14="http://schemas.microsoft.com/office/powerpoint/2010/main" val="29611875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smtClean="0"/>
            </a:lvl1pPr>
          </a:lstStyle>
          <a:p>
            <a:pPr>
              <a:defRPr/>
            </a:pPr>
            <a:fld id="{D8A4CCD6-61D4-4919-A3B2-4FFC5661553E}" type="datetime1">
              <a:rPr lang="en-US"/>
              <a:pPr>
                <a:defRPr/>
              </a:pPr>
              <a:t>7/3/2013</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solidFill>
                <a:srgbClr val="333333">
                  <a:lumMod val="60000"/>
                  <a:lumOff val="40000"/>
                </a:srgbClr>
              </a:solidFill>
            </a:endParaRPr>
          </a:p>
        </p:txBody>
      </p:sp>
      <p:sp>
        <p:nvSpPr>
          <p:cNvPr id="8" name="Slide Number Placeholder 5"/>
          <p:cNvSpPr>
            <a:spLocks noGrp="1"/>
          </p:cNvSpPr>
          <p:nvPr>
            <p:ph type="sldNum" sz="quarter" idx="16"/>
          </p:nvPr>
        </p:nvSpPr>
        <p:spPr>
          <a:xfrm>
            <a:off x="331788" y="360363"/>
            <a:ext cx="506412" cy="365125"/>
          </a:xfrm>
        </p:spPr>
        <p:txBody>
          <a:bodyPr/>
          <a:lstStyle>
            <a:lvl1pPr>
              <a:defRPr smtClean="0"/>
            </a:lvl1pPr>
          </a:lstStyle>
          <a:p>
            <a:pPr>
              <a:defRPr/>
            </a:pPr>
            <a:fld id="{7F385BC6-DF65-4CF1-8FC6-35D3C6276F4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689562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smtClean="0"/>
            </a:lvl1pPr>
          </a:lstStyle>
          <a:p>
            <a:pPr>
              <a:defRPr/>
            </a:pPr>
            <a:fld id="{18BA35C1-2B94-4031-8E61-B86DE6C3ED9C}" type="datetime1">
              <a:rPr lang="en-US"/>
              <a:pPr>
                <a:defRPr/>
              </a:pPr>
              <a:t>7/3/2013</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81AD4336-3E12-4615-B729-0AAD0DB7548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8938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smtClean="0"/>
            </a:lvl1pPr>
          </a:lstStyle>
          <a:p>
            <a:pPr>
              <a:defRPr/>
            </a:pPr>
            <a:fld id="{FEAE89F6-059A-4C09-BC23-1C4FA26FCBD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7952739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smtClean="0"/>
            </a:lvl1pPr>
          </a:lstStyle>
          <a:p>
            <a:pPr>
              <a:defRPr/>
            </a:pPr>
            <a:fld id="{10714A6D-B00A-4B32-88EF-5AEE05FF4155}" type="datetime1">
              <a:rPr lang="en-US"/>
              <a:pPr>
                <a:defRPr/>
              </a:pPr>
              <a:t>7/3/2013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E835794F-645F-4771-AC29-9BEB595FAA8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2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smtClean="0"/>
            </a:lvl1pPr>
          </a:lstStyle>
          <a:p>
            <a:pPr>
              <a:defRPr/>
            </a:pPr>
            <a:fld id="{541EBCCC-DA6A-4627-BE2C-B89453BFA0F9}" type="datetime1">
              <a:rPr lang="en-US"/>
              <a:pPr>
                <a:defRPr/>
              </a:pPr>
              <a:t>7/3/2013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10" name="Slide Number Placeholder 8"/>
          <p:cNvSpPr>
            <a:spLocks noGrp="1"/>
          </p:cNvSpPr>
          <p:nvPr>
            <p:ph type="sldNum" sz="quarter" idx="12"/>
          </p:nvPr>
        </p:nvSpPr>
        <p:spPr/>
        <p:txBody>
          <a:bodyPr/>
          <a:lstStyle>
            <a:lvl1pPr>
              <a:defRPr smtClean="0"/>
            </a:lvl1pPr>
          </a:lstStyle>
          <a:p>
            <a:pPr>
              <a:defRPr/>
            </a:pPr>
            <a:fld id="{14A634E5-B322-4A84-A388-05DB9C46A1C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0507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209457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4"/>
          </p:nvPr>
        </p:nvSpPr>
        <p:spPr/>
        <p:txBody>
          <a:bodyPr/>
          <a:lstStyle>
            <a:lvl1pPr>
              <a:defRPr smtClean="0"/>
            </a:lvl1pPr>
          </a:lstStyle>
          <a:p>
            <a:pPr>
              <a:defRPr/>
            </a:pPr>
            <a:fld id="{B04A9611-30B5-4A35-9592-618C586BB452}" type="datetime1">
              <a:rPr lang="en-US"/>
              <a:pPr>
                <a:defRPr/>
              </a:pPr>
              <a:t>7/3/2013</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solidFill>
                <a:srgbClr val="333333">
                  <a:lumMod val="60000"/>
                  <a:lumOff val="40000"/>
                </a:srgbClr>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CB98D058-FB3F-4A5E-9C7F-F1CA7C0DAE6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309670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smtClean="0"/>
            </a:lvl1pPr>
          </a:lstStyle>
          <a:p>
            <a:pPr>
              <a:defRPr/>
            </a:pPr>
            <a:fld id="{2E0CBEE2-78EA-4924-A9F0-48A33239CFB9}" type="datetime1">
              <a:rPr lang="en-US"/>
              <a:pPr>
                <a:defRPr/>
              </a:pPr>
              <a:t>7/3/2013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solidFill>
                <a:srgbClr val="333333">
                  <a:lumMod val="60000"/>
                  <a:lumOff val="40000"/>
                </a:srgbClr>
              </a:solidFill>
            </a:endParaRPr>
          </a:p>
        </p:txBody>
      </p:sp>
      <p:sp>
        <p:nvSpPr>
          <p:cNvPr id="11" name="Slide Number Placeholder 6"/>
          <p:cNvSpPr>
            <a:spLocks noGrp="1"/>
          </p:cNvSpPr>
          <p:nvPr>
            <p:ph type="sldNum" sz="quarter" idx="17"/>
          </p:nvPr>
        </p:nvSpPr>
        <p:spPr/>
        <p:txBody>
          <a:bodyPr/>
          <a:lstStyle>
            <a:lvl1pPr>
              <a:defRPr smtClean="0"/>
            </a:lvl1pPr>
          </a:lstStyle>
          <a:p>
            <a:pPr>
              <a:defRPr/>
            </a:pPr>
            <a:fld id="{0692802A-3965-4ACD-82E3-219D9F75F44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054420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6"/>
          </p:nvPr>
        </p:nvSpPr>
        <p:spPr/>
        <p:txBody>
          <a:bodyPr/>
          <a:lstStyle>
            <a:lvl1pPr>
              <a:defRPr smtClean="0"/>
            </a:lvl1pPr>
          </a:lstStyle>
          <a:p>
            <a:pPr>
              <a:defRPr/>
            </a:pPr>
            <a:fld id="{58CD49C8-CEC9-45E6-8DBD-97E9B7CA4CA3}" type="datetime1">
              <a:rPr lang="en-US"/>
              <a:pPr>
                <a:defRPr/>
              </a:pPr>
              <a:t>7/3/2013</a:t>
            </a:fld>
            <a:endParaRPr lang="en-US"/>
          </a:p>
        </p:txBody>
      </p:sp>
      <p:sp>
        <p:nvSpPr>
          <p:cNvPr id="10" name="Footer Placeholder 5"/>
          <p:cNvSpPr>
            <a:spLocks noGrp="1"/>
          </p:cNvSpPr>
          <p:nvPr>
            <p:ph type="ftr" sz="quarter" idx="17"/>
          </p:nvPr>
        </p:nvSpPr>
        <p:spPr/>
        <p:txBody>
          <a:bodyPr/>
          <a:lstStyle>
            <a:lvl1pPr>
              <a:defRPr/>
            </a:lvl1pPr>
          </a:lstStyle>
          <a:p>
            <a:pPr>
              <a:defRPr/>
            </a:pPr>
            <a:endParaRPr lang="en-US">
              <a:solidFill>
                <a:srgbClr val="333333">
                  <a:lumMod val="60000"/>
                  <a:lumOff val="40000"/>
                </a:srgbClr>
              </a:solidFill>
            </a:endParaRPr>
          </a:p>
        </p:txBody>
      </p:sp>
      <p:sp>
        <p:nvSpPr>
          <p:cNvPr id="13" name="Slide Number Placeholder 6"/>
          <p:cNvSpPr>
            <a:spLocks noGrp="1"/>
          </p:cNvSpPr>
          <p:nvPr>
            <p:ph type="sldNum" sz="quarter" idx="18"/>
          </p:nvPr>
        </p:nvSpPr>
        <p:spPr/>
        <p:txBody>
          <a:bodyPr/>
          <a:lstStyle>
            <a:lvl1pPr>
              <a:defRPr smtClean="0"/>
            </a:lvl1pPr>
          </a:lstStyle>
          <a:p>
            <a:pPr>
              <a:defRPr/>
            </a:pPr>
            <a:fld id="{AB051113-AAF1-4F49-9D0D-0C397CD4CFD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7574881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smtClean="0"/>
            </a:lvl1pPr>
          </a:lstStyle>
          <a:p>
            <a:pPr>
              <a:defRPr/>
            </a:pPr>
            <a:fld id="{87BFE989-4954-4390-907C-C81ADFEDD08D}" type="datetime1">
              <a:rPr lang="en-US"/>
              <a:pPr>
                <a:defRPr/>
              </a:pPr>
              <a:t>7/3/2013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546B7BA1-79C5-4991-8E2C-2BCB68EB9F5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3802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3" name="Date Placeholder 1"/>
          <p:cNvSpPr>
            <a:spLocks noGrp="1"/>
          </p:cNvSpPr>
          <p:nvPr>
            <p:ph type="dt" sz="half" idx="10"/>
          </p:nvPr>
        </p:nvSpPr>
        <p:spPr/>
        <p:txBody>
          <a:bodyPr/>
          <a:lstStyle>
            <a:lvl1pPr>
              <a:defRPr smtClean="0"/>
            </a:lvl1pPr>
          </a:lstStyle>
          <a:p>
            <a:pPr>
              <a:defRPr/>
            </a:pPr>
            <a:fld id="{F8DFBB0A-123E-486E-BE01-BFADB5DA0FE9}" type="datetime1">
              <a:rPr lang="en-US"/>
              <a:pPr>
                <a:defRPr/>
              </a:pPr>
              <a:t>7/3/2013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3A4721A-D33C-4C0F-8452-316C6860E72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2846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F8CB917-08AC-46A0-95AB-23979A3CFC9C}" type="datetime1">
              <a:rPr lang="en-US"/>
              <a:pPr>
                <a:defRPr/>
              </a:pPr>
              <a:t>7/3/2013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BBB19040-F257-45C5-AE61-D45ED9DFC5B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71141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smtClean="0"/>
            </a:lvl1pPr>
          </a:lstStyle>
          <a:p>
            <a:pPr>
              <a:defRPr/>
            </a:pPr>
            <a:fld id="{77638B65-6B54-4CD3-83EA-50BC62C22513}" type="datetime1">
              <a:rPr lang="en-US"/>
              <a:pPr>
                <a:defRPr/>
              </a:pPr>
              <a:t>7/3/2013</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pPr>
              <a:defRPr/>
            </a:pPr>
            <a:endParaRPr lang="en-US">
              <a:solidFill>
                <a:srgbClr val="333333">
                  <a:lumMod val="60000"/>
                  <a:lumOff val="40000"/>
                </a:srgbClr>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08386FC-45C4-4E04-9E33-E0C59A4FB3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29520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935D33D7-A4B7-4A7E-9C8E-4C737DB24DCE}" type="datetime1">
              <a:rPr lang="en-US"/>
              <a:pPr>
                <a:defRPr/>
              </a:pPr>
              <a:t>7/3/2013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2B42355E-16D1-4276-B273-B4E115C10E6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56632957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9" name="Date Placeholder 4"/>
          <p:cNvSpPr>
            <a:spLocks noGrp="1"/>
          </p:cNvSpPr>
          <p:nvPr>
            <p:ph type="dt" sz="half" idx="16"/>
          </p:nvPr>
        </p:nvSpPr>
        <p:spPr/>
        <p:txBody>
          <a:bodyPr/>
          <a:lstStyle>
            <a:lvl1pPr>
              <a:defRPr smtClean="0"/>
            </a:lvl1pPr>
          </a:lstStyle>
          <a:p>
            <a:pPr>
              <a:defRPr/>
            </a:pPr>
            <a:fld id="{5549FEA1-473C-46CA-89B6-C379FDA2E6A1}" type="datetime1">
              <a:rPr lang="en-US"/>
              <a:pPr>
                <a:defRPr/>
              </a:pPr>
              <a:t>7/3/2013</a:t>
            </a:fld>
            <a:endParaRPr lang="en-US"/>
          </a:p>
        </p:txBody>
      </p:sp>
      <p:sp>
        <p:nvSpPr>
          <p:cNvPr id="13" name="Footer Placeholder 5"/>
          <p:cNvSpPr>
            <a:spLocks noGrp="1"/>
          </p:cNvSpPr>
          <p:nvPr>
            <p:ph type="ftr" sz="quarter" idx="17"/>
          </p:nvPr>
        </p:nvSpPr>
        <p:spPr/>
        <p:txBody>
          <a:bodyPr/>
          <a:lstStyle>
            <a:lvl1pPr>
              <a:defRPr/>
            </a:lvl1pPr>
          </a:lstStyle>
          <a:p>
            <a:pPr>
              <a:defRPr/>
            </a:pPr>
            <a:endParaRPr lang="en-US">
              <a:solidFill>
                <a:srgbClr val="333333">
                  <a:lumMod val="60000"/>
                  <a:lumOff val="40000"/>
                </a:srgbClr>
              </a:solidFill>
            </a:endParaRPr>
          </a:p>
        </p:txBody>
      </p:sp>
      <p:sp>
        <p:nvSpPr>
          <p:cNvPr id="14" name="Slide Number Placeholder 6"/>
          <p:cNvSpPr>
            <a:spLocks noGrp="1"/>
          </p:cNvSpPr>
          <p:nvPr>
            <p:ph type="sldNum" sz="quarter" idx="18"/>
          </p:nvPr>
        </p:nvSpPr>
        <p:spPr/>
        <p:txBody>
          <a:bodyPr/>
          <a:lstStyle>
            <a:lvl1pPr>
              <a:defRPr smtClean="0"/>
            </a:lvl1pPr>
          </a:lstStyle>
          <a:p>
            <a:pPr>
              <a:defRPr/>
            </a:pPr>
            <a:fld id="{4B1C0B05-22A1-4C2F-833A-B6EB485C32D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8829944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smtClean="0"/>
            </a:lvl1pPr>
          </a:lstStyle>
          <a:p>
            <a:pPr>
              <a:defRPr/>
            </a:pPr>
            <a:fld id="{3BF0BD2C-B22E-451A-929D-BDB7936F3C5A}" type="datetime1">
              <a:rPr lang="en-US"/>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1DA3EE64-0142-4230-8EBC-7FCB0AD8250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920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4278354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smtClean="0"/>
            </a:lvl1pPr>
          </a:lstStyle>
          <a:p>
            <a:pPr>
              <a:defRPr/>
            </a:pPr>
            <a:fld id="{AF85306C-0F8C-4F35-A263-0B191085698E}" type="datetime1">
              <a:rPr lang="en-US"/>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6A53D5D-D5C4-4B2C-A3B8-41666F0E1C4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4027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134508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22419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144645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140760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340162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F35C6-A3E0-45EF-B6B0-E830AB70FAF5}" type="datetimeFigureOut">
              <a:rPr lang="en-CA" smtClean="0"/>
              <a:pPr/>
              <a:t>03/07/2013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325270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F35C6-A3E0-45EF-B6B0-E830AB70FAF5}" type="datetimeFigureOut">
              <a:rPr lang="en-CA" smtClean="0"/>
              <a:pPr/>
              <a:t>03/07/2013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E363A-1CD0-42A0-8D77-67FE09FB3628}" type="slidenum">
              <a:rPr lang="en-CA" smtClean="0"/>
              <a:pPr/>
              <a:t>‹#›</a:t>
            </a:fld>
            <a:endParaRPr lang="en-CA" dirty="0"/>
          </a:p>
        </p:txBody>
      </p:sp>
    </p:spTree>
    <p:extLst>
      <p:ext uri="{BB962C8B-B14F-4D97-AF65-F5344CB8AC3E}">
        <p14:creationId xmlns:p14="http://schemas.microsoft.com/office/powerpoint/2010/main" val="154272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a:defRPr sz="1100" b="1" smtClean="0">
                <a:solidFill>
                  <a:srgbClr val="858585"/>
                </a:solidFill>
                <a:latin typeface="Century Gothic" pitchFamily="34" charset="0"/>
                <a:cs typeface="Arial" pitchFamily="34" charset="0"/>
              </a:defRPr>
            </a:lvl1pPr>
          </a:lstStyle>
          <a:p>
            <a:pPr fontAlgn="base">
              <a:spcBef>
                <a:spcPct val="0"/>
              </a:spcBef>
              <a:spcAft>
                <a:spcPct val="0"/>
              </a:spcAft>
              <a:defRPr/>
            </a:pPr>
            <a:fld id="{8C500DB5-8791-4C8E-B2FD-5C2B231C2F5B}" type="datetime1">
              <a:rPr lang="en-US">
                <a:ea typeface="ＭＳ Ｐゴシック" pitchFamily="34" charset="-128"/>
              </a:rPr>
              <a:pPr fontAlgn="base">
                <a:spcBef>
                  <a:spcPct val="0"/>
                </a:spcBef>
                <a:spcAft>
                  <a:spcPct val="0"/>
                </a:spcAft>
                <a:defRPr/>
              </a:pPr>
              <a:t>7/3/2013</a:t>
            </a:fld>
            <a:endParaRPr lang="en-US">
              <a:ea typeface="ＭＳ Ｐゴシック" pitchFamily="34" charset="-128"/>
            </a:endParaRPr>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2">
                    <a:lumMod val="60000"/>
                    <a:lumOff val="40000"/>
                  </a:schemeClr>
                </a:solidFill>
                <a:latin typeface="+mn-lt"/>
                <a:ea typeface="+mn-ea"/>
                <a:cs typeface="+mn-cs"/>
              </a:defRPr>
            </a:lvl1pPr>
          </a:lstStyle>
          <a:p>
            <a:pPr>
              <a:defRPr/>
            </a:pPr>
            <a:endParaRPr lang="en-US">
              <a:solidFill>
                <a:srgbClr val="333333">
                  <a:lumMod val="60000"/>
                  <a:lumOff val="40000"/>
                </a:srgbClr>
              </a:solidFill>
            </a:endParaRPr>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smtClean="0">
                <a:solidFill>
                  <a:schemeClr val="bg1"/>
                </a:solidFill>
                <a:latin typeface="Century Gothic" pitchFamily="34" charset="0"/>
                <a:cs typeface="Arial" pitchFamily="34" charset="0"/>
              </a:defRPr>
            </a:lvl1pPr>
          </a:lstStyle>
          <a:p>
            <a:pPr fontAlgn="base">
              <a:spcBef>
                <a:spcPct val="0"/>
              </a:spcBef>
              <a:spcAft>
                <a:spcPct val="0"/>
              </a:spcAft>
              <a:defRPr/>
            </a:pPr>
            <a:fld id="{373395A2-48E5-445B-85F7-B7D406A05C1C}" type="slidenum">
              <a:rPr lang="en-US">
                <a:solidFill>
                  <a:prstClr val="white"/>
                </a:solidFill>
                <a:ea typeface="ＭＳ Ｐゴシック" pitchFamily="34" charset="-128"/>
              </a:rPr>
              <a:pPr fontAlgn="base">
                <a:spcBef>
                  <a:spcPct val="0"/>
                </a:spcBef>
                <a:spcAft>
                  <a:spcPct val="0"/>
                </a:spcAft>
                <a:defRPr/>
              </a:pPr>
              <a:t>‹#›</a:t>
            </a:fld>
            <a:endParaRPr lang="en-US">
              <a:solidFill>
                <a:prstClr val="white"/>
              </a:solidFill>
              <a:ea typeface="ＭＳ Ｐゴシック" pitchFamily="34" charset="-128"/>
            </a:endParaRPr>
          </a:p>
        </p:txBody>
      </p:sp>
    </p:spTree>
    <p:extLst>
      <p:ext uri="{BB962C8B-B14F-4D97-AF65-F5344CB8AC3E}">
        <p14:creationId xmlns:p14="http://schemas.microsoft.com/office/powerpoint/2010/main" val="1444867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Century Gothic" charset="0"/>
          <a:ea typeface="ＭＳ Ｐゴシック" charset="0"/>
        </a:defRPr>
      </a:lvl6pPr>
      <a:lvl7pPr marL="914400" algn="l" rtl="0" fontAlgn="base">
        <a:spcBef>
          <a:spcPct val="0"/>
        </a:spcBef>
        <a:spcAft>
          <a:spcPct val="0"/>
        </a:spcAft>
        <a:defRPr sz="3600">
          <a:solidFill>
            <a:schemeClr val="accent1"/>
          </a:solidFill>
          <a:latin typeface="Century Gothic" charset="0"/>
          <a:ea typeface="ＭＳ Ｐゴシック" charset="0"/>
        </a:defRPr>
      </a:lvl7pPr>
      <a:lvl8pPr marL="1371600" algn="l" rtl="0" fontAlgn="base">
        <a:spcBef>
          <a:spcPct val="0"/>
        </a:spcBef>
        <a:spcAft>
          <a:spcPct val="0"/>
        </a:spcAft>
        <a:defRPr sz="3600">
          <a:solidFill>
            <a:schemeClr val="accent1"/>
          </a:solidFill>
          <a:latin typeface="Century Gothic" charset="0"/>
          <a:ea typeface="ＭＳ Ｐゴシック" charset="0"/>
        </a:defRPr>
      </a:lvl8pPr>
      <a:lvl9pPr marL="1828800" algn="l" rtl="0" fontAlgn="base">
        <a:spcBef>
          <a:spcPct val="0"/>
        </a:spcBef>
        <a:spcAft>
          <a:spcPct val="0"/>
        </a:spcAft>
        <a:defRPr sz="3600">
          <a:solidFill>
            <a:schemeClr val="accent1"/>
          </a:solidFill>
          <a:latin typeface="Century Gothic" charset="0"/>
          <a:ea typeface="ＭＳ Ｐゴシック" charset="0"/>
        </a:defRPr>
      </a:lvl9pPr>
    </p:titleStyle>
    <p:bodyStyle>
      <a:lvl1pPr marL="228600" indent="-228600" algn="l" rtl="0" eaLnBrk="0" fontAlgn="base" hangingPunct="0">
        <a:spcBef>
          <a:spcPts val="1800"/>
        </a:spcBef>
        <a:spcAft>
          <a:spcPct val="0"/>
        </a:spcAft>
        <a:buClr>
          <a:schemeClr val="accent1"/>
        </a:buClr>
        <a:buSzPct val="100000"/>
        <a:buFont typeface="Wingdings 2" pitchFamily="18" charset="2"/>
        <a:buChar char="¡"/>
        <a:defRPr sz="2000" kern="1200">
          <a:solidFill>
            <a:schemeClr val="tx2"/>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4D0000"/>
        </a:buClr>
        <a:buSzPct val="100000"/>
        <a:buFont typeface="Wingdings 2" pitchFamily="18" charset="2"/>
        <a:buChar char="¡"/>
        <a:defRPr kern="1200">
          <a:solidFill>
            <a:schemeClr val="tx2"/>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100000"/>
        <a:buFont typeface="Wingdings 2" pitchFamily="18" charset="2"/>
        <a:buChar char="¡"/>
        <a:defRPr kern="1200">
          <a:solidFill>
            <a:schemeClr val="tx2"/>
          </a:solidFill>
          <a:latin typeface="+mn-lt"/>
          <a:ea typeface="ＭＳ Ｐゴシック" charset="0"/>
          <a:cs typeface="+mn-cs"/>
        </a:defRPr>
      </a:lvl3pPr>
      <a:lvl4pPr marL="914400" indent="-228600" algn="l" rtl="0" eaLnBrk="0" fontAlgn="base" hangingPunct="0">
        <a:spcBef>
          <a:spcPts val="600"/>
        </a:spcBef>
        <a:spcAft>
          <a:spcPct val="0"/>
        </a:spcAft>
        <a:buClr>
          <a:srgbClr val="4D0000"/>
        </a:buClr>
        <a:buSzPct val="100000"/>
        <a:buFont typeface="Wingdings 2" pitchFamily="18" charset="2"/>
        <a:buChar char="¡"/>
        <a:defRPr kern="1200">
          <a:solidFill>
            <a:schemeClr val="tx2"/>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100000"/>
        <a:buFont typeface="Wingdings 2" pitchFamily="18" charset="2"/>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oleObject" Target="../embeddings/Microsoft_Excel_97-2003_Worksheet3.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oleObject" Target="../embeddings/Microsoft_Excel_97-2003_Worksheet4.xls"/><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oleObject" Target="../embeddings/Microsoft_Excel_97-2003_Worksheet5.xls"/></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2" name="Title 1"/>
          <p:cNvSpPr>
            <a:spLocks noGrp="1"/>
          </p:cNvSpPr>
          <p:nvPr>
            <p:ph type="ctrTitle"/>
          </p:nvPr>
        </p:nvSpPr>
        <p:spPr>
          <a:xfrm>
            <a:off x="251520" y="5019412"/>
            <a:ext cx="7200800" cy="1361916"/>
          </a:xfrm>
        </p:spPr>
        <p:txBody>
          <a:bodyPr>
            <a:normAutofit fontScale="90000"/>
          </a:bodyPr>
          <a:lstStyle/>
          <a:p>
            <a:pPr algn="l"/>
            <a:r>
              <a:rPr lang="en-CA" sz="3600" b="1" dirty="0" smtClean="0">
                <a:latin typeface="Candara" pitchFamily="34" charset="0"/>
              </a:rPr>
              <a:t>CANADIAN SKI COUNCIL</a:t>
            </a:r>
            <a:br>
              <a:rPr lang="en-CA" sz="3600" b="1" dirty="0" smtClean="0">
                <a:latin typeface="Candara" pitchFamily="34" charset="0"/>
              </a:rPr>
            </a:br>
            <a:r>
              <a:rPr lang="en-CA" sz="3100" b="1" dirty="0" smtClean="0">
                <a:solidFill>
                  <a:srgbClr val="00B0F0"/>
                </a:solidFill>
                <a:latin typeface="Candara" pitchFamily="34" charset="0"/>
              </a:rPr>
              <a:t>MARKETING AND RESEARCH </a:t>
            </a:r>
            <a:br>
              <a:rPr lang="en-CA" sz="3100" b="1" dirty="0" smtClean="0">
                <a:solidFill>
                  <a:srgbClr val="00B0F0"/>
                </a:solidFill>
                <a:latin typeface="Candara" pitchFamily="34" charset="0"/>
              </a:rPr>
            </a:br>
            <a:r>
              <a:rPr lang="en-CA" sz="3100" b="1" dirty="0" smtClean="0">
                <a:solidFill>
                  <a:srgbClr val="00B0F0"/>
                </a:solidFill>
                <a:latin typeface="Candara" pitchFamily="34" charset="0"/>
              </a:rPr>
              <a:t>COMMITTEE MEETING</a:t>
            </a:r>
            <a:endParaRPr lang="en-CA" sz="3100" b="1" dirty="0">
              <a:solidFill>
                <a:srgbClr val="00B0F0"/>
              </a:solidFill>
              <a:latin typeface="Candara"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75749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34" charset="-128"/>
              </a:rPr>
              <a:t>Prior Experience</a:t>
            </a:r>
          </a:p>
        </p:txBody>
      </p:sp>
      <p:sp>
        <p:nvSpPr>
          <p:cNvPr id="27651" name="Title 6"/>
          <p:cNvSpPr txBox="1">
            <a:spLocks/>
          </p:cNvSpPr>
          <p:nvPr/>
        </p:nvSpPr>
        <p:spPr bwMode="auto">
          <a:xfrm>
            <a:off x="381000" y="1762125"/>
            <a:ext cx="8382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Almost one in five applicants were new to snowsports, a similar share had tried skiing or snowboarding and were infrequent participants</a:t>
            </a:r>
          </a:p>
        </p:txBody>
      </p:sp>
      <p:graphicFrame>
        <p:nvGraphicFramePr>
          <p:cNvPr id="27652" name="Content Placeholder 7"/>
          <p:cNvGraphicFramePr>
            <a:graphicFrameLocks noGrp="1"/>
          </p:cNvGraphicFramePr>
          <p:nvPr>
            <p:ph idx="1"/>
          </p:nvPr>
        </p:nvGraphicFramePr>
        <p:xfrm>
          <a:off x="406400" y="2854325"/>
          <a:ext cx="8407400" cy="3881438"/>
        </p:xfrm>
        <a:graphic>
          <a:graphicData uri="http://schemas.openxmlformats.org/presentationml/2006/ole">
            <mc:AlternateContent xmlns:mc="http://schemas.openxmlformats.org/markup-compatibility/2006">
              <mc:Choice xmlns:v="urn:schemas-microsoft-com:vml" Requires="v">
                <p:oleObj spid="_x0000_s1038" r:id="rId4" imgW="8405689" imgH="3882831" progId="Excel.Sheet.8">
                  <p:embed/>
                </p:oleObj>
              </mc:Choice>
              <mc:Fallback>
                <p:oleObj r:id="rId4" imgW="8405689" imgH="3882831" progId="Excel.Sheet.8">
                  <p:embed/>
                  <p:pic>
                    <p:nvPicPr>
                      <p:cNvPr id="0" name="Picture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854325"/>
                        <a:ext cx="8407400" cy="388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9325" y="4371975"/>
            <a:ext cx="801688" cy="369888"/>
          </a:xfrm>
          <a:prstGeom prst="rect">
            <a:avLst/>
          </a:prstGeom>
          <a:solidFill>
            <a:schemeClr val="accent2">
              <a:lumMod val="20000"/>
              <a:lumOff val="80000"/>
            </a:schemeClr>
          </a:solidFill>
        </p:spPr>
        <p:txBody>
          <a:bodyPr wrap="none">
            <a:spAutoFit/>
          </a:bodyPr>
          <a:lstStyle/>
          <a:p>
            <a:pPr algn="ctr" fontAlgn="base">
              <a:spcBef>
                <a:spcPct val="0"/>
              </a:spcBef>
              <a:spcAft>
                <a:spcPct val="0"/>
              </a:spcAft>
              <a:defRPr/>
            </a:pPr>
            <a:r>
              <a:rPr lang="en-US" dirty="0">
                <a:solidFill>
                  <a:prstClr val="black"/>
                </a:solidFill>
                <a:latin typeface="Arial" charset="0"/>
                <a:ea typeface="ＭＳ Ｐゴシック" charset="0"/>
                <a:cs typeface="ＭＳ Ｐゴシック" charset="0"/>
              </a:rPr>
              <a:t>Never</a:t>
            </a:r>
          </a:p>
        </p:txBody>
      </p:sp>
      <p:sp>
        <p:nvSpPr>
          <p:cNvPr id="27655" name="TextBox 7"/>
          <p:cNvSpPr txBox="1">
            <a:spLocks noChangeArrowheads="1"/>
          </p:cNvSpPr>
          <p:nvPr/>
        </p:nvSpPr>
        <p:spPr bwMode="auto">
          <a:xfrm>
            <a:off x="2173288" y="4371975"/>
            <a:ext cx="1498600" cy="369888"/>
          </a:xfrm>
          <a:prstGeom prst="rect">
            <a:avLst/>
          </a:prstGeom>
          <a:solidFill>
            <a:srgbClr val="FFDC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Infrequent         </a:t>
            </a:r>
          </a:p>
        </p:txBody>
      </p:sp>
      <p:sp>
        <p:nvSpPr>
          <p:cNvPr id="27656" name="TextBox 8"/>
          <p:cNvSpPr txBox="1">
            <a:spLocks noChangeArrowheads="1"/>
          </p:cNvSpPr>
          <p:nvPr/>
        </p:nvSpPr>
        <p:spPr bwMode="auto">
          <a:xfrm>
            <a:off x="7807325" y="3154363"/>
            <a:ext cx="825500" cy="369887"/>
          </a:xfrm>
          <a:prstGeom prst="rect">
            <a:avLst/>
          </a:prstGeom>
          <a:solidFill>
            <a:srgbClr val="FFDC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Active</a:t>
            </a:r>
          </a:p>
        </p:txBody>
      </p:sp>
      <p:cxnSp>
        <p:nvCxnSpPr>
          <p:cNvPr id="3" name="Straight Connector 2"/>
          <p:cNvCxnSpPr/>
          <p:nvPr/>
        </p:nvCxnSpPr>
        <p:spPr>
          <a:xfrm flipV="1">
            <a:off x="1169988" y="3675063"/>
            <a:ext cx="0" cy="592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048250" y="3675063"/>
            <a:ext cx="0" cy="519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69988" y="3675063"/>
            <a:ext cx="3878262" cy="0"/>
          </a:xfrm>
          <a:prstGeom prst="line">
            <a:avLst/>
          </a:prstGeom>
        </p:spPr>
        <p:style>
          <a:lnRef idx="2">
            <a:schemeClr val="accent1"/>
          </a:lnRef>
          <a:fillRef idx="0">
            <a:schemeClr val="accent1"/>
          </a:fillRef>
          <a:effectRef idx="1">
            <a:schemeClr val="accent1"/>
          </a:effectRef>
          <a:fontRef idx="minor">
            <a:schemeClr val="tx1"/>
          </a:fontRef>
        </p:style>
      </p:cxnSp>
      <p:sp>
        <p:nvSpPr>
          <p:cNvPr id="27660" name="TextBox 5"/>
          <p:cNvSpPr txBox="1">
            <a:spLocks noChangeArrowheads="1"/>
          </p:cNvSpPr>
          <p:nvPr/>
        </p:nvSpPr>
        <p:spPr bwMode="auto">
          <a:xfrm>
            <a:off x="1654175" y="33258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rPr>
              <a:t>45% ≤ 5 times in the past</a:t>
            </a:r>
          </a:p>
        </p:txBody>
      </p:sp>
      <p:cxnSp>
        <p:nvCxnSpPr>
          <p:cNvPr id="16" name="Straight Connector 15"/>
          <p:cNvCxnSpPr/>
          <p:nvPr/>
        </p:nvCxnSpPr>
        <p:spPr>
          <a:xfrm>
            <a:off x="1179513" y="4098925"/>
            <a:ext cx="24923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663950" y="4098925"/>
            <a:ext cx="0" cy="168275"/>
          </a:xfrm>
          <a:prstGeom prst="line">
            <a:avLst/>
          </a:prstGeom>
        </p:spPr>
        <p:style>
          <a:lnRef idx="2">
            <a:schemeClr val="accent1"/>
          </a:lnRef>
          <a:fillRef idx="0">
            <a:schemeClr val="accent1"/>
          </a:fillRef>
          <a:effectRef idx="1">
            <a:schemeClr val="accent1"/>
          </a:effectRef>
          <a:fontRef idx="minor">
            <a:schemeClr val="tx1"/>
          </a:fontRef>
        </p:style>
      </p:cxnSp>
      <p:sp>
        <p:nvSpPr>
          <p:cNvPr id="27663" name="TextBox 21"/>
          <p:cNvSpPr txBox="1">
            <a:spLocks noChangeArrowheads="1"/>
          </p:cNvSpPr>
          <p:nvPr/>
        </p:nvSpPr>
        <p:spPr bwMode="auto">
          <a:xfrm>
            <a:off x="1654175" y="3738563"/>
            <a:ext cx="118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rPr>
              <a:t>36% ≤ 3</a:t>
            </a:r>
          </a:p>
        </p:txBody>
      </p:sp>
    </p:spTree>
    <p:extLst>
      <p:ext uri="{BB962C8B-B14F-4D97-AF65-F5344CB8AC3E}">
        <p14:creationId xmlns:p14="http://schemas.microsoft.com/office/powerpoint/2010/main" val="32656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34" charset="-128"/>
              </a:rPr>
              <a:t>Actual Usage</a:t>
            </a:r>
          </a:p>
        </p:txBody>
      </p:sp>
      <p:sp>
        <p:nvSpPr>
          <p:cNvPr id="28675" name="Title 6"/>
          <p:cNvSpPr txBox="1">
            <a:spLocks/>
          </p:cNvSpPr>
          <p:nvPr/>
        </p:nvSpPr>
        <p:spPr bwMode="auto">
          <a:xfrm>
            <a:off x="381000" y="2239963"/>
            <a:ext cx="83820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While a small share of applicants used the SnowPass more than 5 times, this was driven by active pass holders in Quebec</a:t>
            </a:r>
          </a:p>
        </p:txBody>
      </p:sp>
      <p:graphicFrame>
        <p:nvGraphicFramePr>
          <p:cNvPr id="28676" name="Content Placeholder 7"/>
          <p:cNvGraphicFramePr>
            <a:graphicFrameLocks noGrp="1"/>
          </p:cNvGraphicFramePr>
          <p:nvPr>
            <p:ph idx="1"/>
          </p:nvPr>
        </p:nvGraphicFramePr>
        <p:xfrm>
          <a:off x="406400" y="2924175"/>
          <a:ext cx="8407400" cy="3911600"/>
        </p:xfrm>
        <a:graphic>
          <a:graphicData uri="http://schemas.openxmlformats.org/presentationml/2006/ole">
            <mc:AlternateContent xmlns:mc="http://schemas.openxmlformats.org/markup-compatibility/2006">
              <mc:Choice xmlns:v="urn:schemas-microsoft-com:vml" Requires="v">
                <p:oleObj spid="_x0000_s2062" r:id="rId4" imgW="8405689" imgH="3907213" progId="Excel.Sheet.8">
                  <p:embed/>
                </p:oleObj>
              </mc:Choice>
              <mc:Fallback>
                <p:oleObj r:id="rId4" imgW="8405689" imgH="3907213" progId="Excel.Sheet.8">
                  <p:embed/>
                  <p:pic>
                    <p:nvPicPr>
                      <p:cNvPr id="0" name="Picture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924175"/>
                        <a:ext cx="84074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7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p:cNvSpPr txBox="1">
            <a:spLocks noChangeArrowheads="1"/>
          </p:cNvSpPr>
          <p:nvPr/>
        </p:nvSpPr>
        <p:spPr bwMode="auto">
          <a:xfrm>
            <a:off x="5562600" y="3392488"/>
            <a:ext cx="23717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&lt; 1% use pass greater than 10 visits</a:t>
            </a:r>
          </a:p>
          <a:p>
            <a:pPr algn="ctr" eaLnBrk="1" fontAlgn="base" hangingPunct="1">
              <a:spcBef>
                <a:spcPct val="0"/>
              </a:spcBef>
              <a:spcAft>
                <a:spcPct val="0"/>
              </a:spcAft>
            </a:pPr>
            <a:r>
              <a:rPr lang="en-US">
                <a:solidFill>
                  <a:prstClr val="black"/>
                </a:solidFill>
              </a:rPr>
              <a:t>&lt; 8% use the pass greater than 5 visits</a:t>
            </a:r>
          </a:p>
        </p:txBody>
      </p:sp>
    </p:spTree>
    <p:extLst>
      <p:ext uri="{BB962C8B-B14F-4D97-AF65-F5344CB8AC3E}">
        <p14:creationId xmlns:p14="http://schemas.microsoft.com/office/powerpoint/2010/main" val="1030613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429000"/>
            <a:ext cx="7175500" cy="1398588"/>
          </a:xfrm>
        </p:spPr>
        <p:txBody>
          <a:bodyPr/>
          <a:lstStyle/>
          <a:p>
            <a:pPr eaLnBrk="1" hangingPunct="1"/>
            <a:r>
              <a:rPr lang="en-US" sz="4000" smtClean="0">
                <a:ea typeface="ＭＳ Ｐゴシック" pitchFamily="34" charset="-128"/>
              </a:rPr>
              <a:t>Marketing Strategy</a:t>
            </a:r>
          </a:p>
        </p:txBody>
      </p:sp>
      <p:sp>
        <p:nvSpPr>
          <p:cNvPr id="34819" name="TextBox 3"/>
          <p:cNvSpPr txBox="1">
            <a:spLocks noChangeArrowheads="1"/>
          </p:cNvSpPr>
          <p:nvPr/>
        </p:nvSpPr>
        <p:spPr bwMode="auto">
          <a:xfrm rot="-5400000">
            <a:off x="5747544" y="3105944"/>
            <a:ext cx="506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600">
                <a:solidFill>
                  <a:prstClr val="white"/>
                </a:solidFill>
                <a:latin typeface="Century Gothic" pitchFamily="34" charset="0"/>
              </a:rPr>
              <a:t>www.skicanada.org</a:t>
            </a:r>
          </a:p>
        </p:txBody>
      </p:sp>
      <p:pic>
        <p:nvPicPr>
          <p:cNvPr id="3482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392113"/>
            <a:ext cx="352425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088" y="392113"/>
            <a:ext cx="3514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85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ea typeface="ＭＳ Ｐゴシック" pitchFamily="34" charset="-128"/>
              </a:rPr>
              <a:t>Marketing Strategy</a:t>
            </a:r>
          </a:p>
        </p:txBody>
      </p:sp>
      <p:graphicFrame>
        <p:nvGraphicFramePr>
          <p:cNvPr id="4" name="Content Placeholder 3"/>
          <p:cNvGraphicFramePr>
            <a:graphicFrameLocks noGrp="1"/>
          </p:cNvGraphicFramePr>
          <p:nvPr>
            <p:ph idx="1"/>
          </p:nvPr>
        </p:nvGraphicFramePr>
        <p:xfrm>
          <a:off x="54500" y="2274260"/>
          <a:ext cx="5149623" cy="4378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2"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9800" y="358775"/>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32375" y="2146300"/>
            <a:ext cx="3979863" cy="5262563"/>
          </a:xfrm>
          <a:prstGeom prst="rect">
            <a:avLst/>
          </a:prstGeom>
          <a:noFill/>
        </p:spPr>
        <p:txBody>
          <a:bodyPr>
            <a:spAutoFit/>
          </a:bodyPr>
          <a:lstStyle/>
          <a:p>
            <a:pPr marL="285750" indent="-285750">
              <a:buFont typeface="Arial"/>
              <a:buChar char="•"/>
              <a:defRPr/>
            </a:pPr>
            <a:r>
              <a:rPr lang="en-US" sz="1600" dirty="0">
                <a:solidFill>
                  <a:prstClr val="black"/>
                </a:solidFill>
                <a:ea typeface="ＭＳ Ｐゴシック" pitchFamily="34" charset="-128"/>
              </a:rPr>
              <a:t>First time the CSC has actively advertised the program</a:t>
            </a: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r>
              <a:rPr lang="en-US" sz="1600" dirty="0">
                <a:solidFill>
                  <a:prstClr val="black"/>
                </a:solidFill>
                <a:ea typeface="ＭＳ Ｐゴシック" pitchFamily="34" charset="-128"/>
              </a:rPr>
              <a:t>Remains a sensitive issue for many ski areas</a:t>
            </a: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r>
              <a:rPr lang="en-US" sz="1600" dirty="0">
                <a:solidFill>
                  <a:prstClr val="black"/>
                </a:solidFill>
                <a:ea typeface="ＭＳ Ｐゴシック" pitchFamily="34" charset="-128"/>
              </a:rPr>
              <a:t>Recent research allowed us to work from the same set of assumptions</a:t>
            </a: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r>
              <a:rPr lang="en-US" sz="1600" dirty="0">
                <a:solidFill>
                  <a:prstClr val="black"/>
                </a:solidFill>
                <a:ea typeface="ＭＳ Ｐゴシック" pitchFamily="34" charset="-128"/>
              </a:rPr>
              <a:t>Additional funds raised from price increase allocated to advertising the program</a:t>
            </a:r>
          </a:p>
          <a:p>
            <a:pPr>
              <a:defRPr/>
            </a:pPr>
            <a:endParaRPr lang="en-US" sz="1600" dirty="0">
              <a:solidFill>
                <a:prstClr val="black"/>
              </a:solidFill>
              <a:ea typeface="ＭＳ Ｐゴシック" pitchFamily="34" charset="-128"/>
            </a:endParaRPr>
          </a:p>
          <a:p>
            <a:pPr marL="285750" indent="-285750">
              <a:buFont typeface="Arial"/>
              <a:buChar char="•"/>
              <a:defRPr/>
            </a:pPr>
            <a:r>
              <a:rPr lang="en-US" sz="1600" dirty="0">
                <a:solidFill>
                  <a:prstClr val="black"/>
                </a:solidFill>
                <a:ea typeface="ＭＳ Ｐゴシック" pitchFamily="34" charset="-128"/>
              </a:rPr>
              <a:t>Results include pent up demand from families with children under the age of 9 </a:t>
            </a: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endParaRPr lang="en-US" sz="1600" dirty="0">
              <a:solidFill>
                <a:prstClr val="black"/>
              </a:solidFill>
              <a:ea typeface="ＭＳ Ｐゴシック" pitchFamily="34" charset="-128"/>
            </a:endParaRPr>
          </a:p>
          <a:p>
            <a:pPr marL="285750" indent="-285750">
              <a:buFont typeface="Arial"/>
              <a:buChar char="•"/>
              <a:defRPr/>
            </a:pPr>
            <a:endParaRPr lang="en-US" sz="1600" dirty="0">
              <a:solidFill>
                <a:prstClr val="black"/>
              </a:solidFill>
              <a:ea typeface="ＭＳ Ｐゴシック" pitchFamily="34" charset="-128"/>
            </a:endParaRPr>
          </a:p>
        </p:txBody>
      </p:sp>
      <p:sp>
        <p:nvSpPr>
          <p:cNvPr id="7" name="TextBox 6"/>
          <p:cNvSpPr txBox="1"/>
          <p:nvPr/>
        </p:nvSpPr>
        <p:spPr>
          <a:xfrm>
            <a:off x="1657350" y="3997325"/>
            <a:ext cx="1982788" cy="831850"/>
          </a:xfrm>
          <a:prstGeom prst="rect">
            <a:avLst/>
          </a:prstGeom>
          <a:solidFill>
            <a:schemeClr val="accent5">
              <a:lumMod val="40000"/>
              <a:lumOff val="60000"/>
            </a:schemeClr>
          </a:solidFill>
        </p:spPr>
        <p:txBody>
          <a:bodyPr>
            <a:spAutoFit/>
          </a:bodyPr>
          <a:lstStyle/>
          <a:p>
            <a:pPr algn="ctr">
              <a:defRPr/>
            </a:pPr>
            <a:r>
              <a:rPr lang="en-US" sz="2400" dirty="0">
                <a:solidFill>
                  <a:prstClr val="black"/>
                </a:solidFill>
                <a:ea typeface="ＭＳ Ｐゴシック" pitchFamily="34" charset="-128"/>
              </a:rPr>
              <a:t>Advertising Campaign </a:t>
            </a:r>
          </a:p>
        </p:txBody>
      </p:sp>
    </p:spTree>
    <p:extLst>
      <p:ext uri="{BB962C8B-B14F-4D97-AF65-F5344CB8AC3E}">
        <p14:creationId xmlns:p14="http://schemas.microsoft.com/office/powerpoint/2010/main" val="402363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ea typeface="ＭＳ Ｐゴシック" pitchFamily="34" charset="-128"/>
              </a:rPr>
              <a:t>Print Media</a:t>
            </a:r>
            <a:endParaRPr lang="en-US" sz="2800" smtClean="0">
              <a:ea typeface="ＭＳ Ｐゴシック" pitchFamily="34" charset="-128"/>
            </a:endParaRPr>
          </a:p>
        </p:txBody>
      </p:sp>
      <p:sp>
        <p:nvSpPr>
          <p:cNvPr id="38915" name="Content Placeholder 2"/>
          <p:cNvSpPr>
            <a:spLocks noGrp="1"/>
          </p:cNvSpPr>
          <p:nvPr>
            <p:ph idx="1"/>
          </p:nvPr>
        </p:nvSpPr>
        <p:spPr>
          <a:xfrm>
            <a:off x="457200" y="2171700"/>
            <a:ext cx="8337550" cy="3916363"/>
          </a:xfrm>
        </p:spPr>
        <p:txBody>
          <a:bodyPr/>
          <a:lstStyle/>
          <a:p>
            <a:pPr eaLnBrk="1" hangingPunct="1">
              <a:lnSpc>
                <a:spcPct val="90000"/>
              </a:lnSpc>
            </a:pPr>
            <a:r>
              <a:rPr lang="en-US" sz="1800" smtClean="0">
                <a:ea typeface="ＭＳ Ｐゴシック" pitchFamily="34" charset="-128"/>
              </a:rPr>
              <a:t>National Post  - Two ½ page ads – Saturday Edition (Dec 1/8)</a:t>
            </a:r>
          </a:p>
          <a:p>
            <a:pPr eaLnBrk="1" hangingPunct="1">
              <a:lnSpc>
                <a:spcPct val="90000"/>
              </a:lnSpc>
            </a:pPr>
            <a:r>
              <a:rPr lang="en-US" sz="1800" smtClean="0">
                <a:ea typeface="ＭＳ Ｐゴシック" pitchFamily="34" charset="-128"/>
              </a:rPr>
              <a:t>Enroute Magazine – Full page ad – December Issue</a:t>
            </a:r>
          </a:p>
          <a:p>
            <a:pPr eaLnBrk="1" hangingPunct="1">
              <a:lnSpc>
                <a:spcPct val="90000"/>
              </a:lnSpc>
            </a:pPr>
            <a:r>
              <a:rPr lang="en-US" sz="1800" smtClean="0">
                <a:ea typeface="ＭＳ Ｐゴシック" pitchFamily="34" charset="-128"/>
              </a:rPr>
              <a:t>LEARN Magazine – 1/6 page ad – Winter 2012</a:t>
            </a:r>
          </a:p>
          <a:p>
            <a:pPr eaLnBrk="1" hangingPunct="1">
              <a:lnSpc>
                <a:spcPct val="90000"/>
              </a:lnSpc>
            </a:pPr>
            <a:r>
              <a:rPr lang="en-US" sz="1800" smtClean="0">
                <a:ea typeface="ＭＳ Ｐゴシック" pitchFamily="34" charset="-128"/>
              </a:rPr>
              <a:t>Professionally Speaking – 1/6 page ad – Winter 2012</a:t>
            </a:r>
          </a:p>
          <a:p>
            <a:pPr eaLnBrk="1" hangingPunct="1">
              <a:lnSpc>
                <a:spcPct val="90000"/>
              </a:lnSpc>
            </a:pPr>
            <a:r>
              <a:rPr lang="en-US" sz="1800" smtClean="0">
                <a:ea typeface="ＭＳ Ｐゴシック" pitchFamily="34" charset="-128"/>
              </a:rPr>
              <a:t>EPOCH Times – Three ¼ page ads – Saturday Edition</a:t>
            </a:r>
          </a:p>
          <a:p>
            <a:pPr eaLnBrk="1" hangingPunct="1">
              <a:lnSpc>
                <a:spcPct val="90000"/>
              </a:lnSpc>
            </a:pPr>
            <a:r>
              <a:rPr lang="en-US" sz="1800" smtClean="0">
                <a:ea typeface="ＭＳ Ｐゴシック" pitchFamily="34" charset="-128"/>
              </a:rPr>
              <a:t>EPOCH Times – Holiday Gift Guide - November</a:t>
            </a:r>
          </a:p>
          <a:p>
            <a:pPr eaLnBrk="1" hangingPunct="1">
              <a:lnSpc>
                <a:spcPct val="90000"/>
              </a:lnSpc>
            </a:pPr>
            <a:r>
              <a:rPr lang="en-US" sz="1800" smtClean="0">
                <a:ea typeface="ＭＳ Ｐゴシック" pitchFamily="34" charset="-128"/>
              </a:rPr>
              <a:t>Sport Chek Flyer – Two Issues -  Nov 28 - Dec 10</a:t>
            </a:r>
          </a:p>
          <a:p>
            <a:pPr eaLnBrk="1" hangingPunct="1">
              <a:lnSpc>
                <a:spcPct val="90000"/>
              </a:lnSpc>
            </a:pPr>
            <a:r>
              <a:rPr lang="en-US" sz="1800" smtClean="0">
                <a:ea typeface="ＭＳ Ｐゴシック" pitchFamily="34" charset="-128"/>
              </a:rPr>
              <a:t>Ontario Winter Guide – Full page ad – Winter 2012</a:t>
            </a:r>
          </a:p>
          <a:p>
            <a:pPr eaLnBrk="1" hangingPunct="1">
              <a:lnSpc>
                <a:spcPct val="90000"/>
              </a:lnSpc>
            </a:pPr>
            <a:r>
              <a:rPr lang="en-US" sz="1800" smtClean="0">
                <a:ea typeface="ＭＳ Ｐゴシック" pitchFamily="34" charset="-128"/>
              </a:rPr>
              <a:t>Canadian Forces Appreciation Program – Winter 2012/13</a:t>
            </a:r>
          </a:p>
          <a:p>
            <a:pPr algn="ctr" eaLnBrk="1" hangingPunct="1">
              <a:lnSpc>
                <a:spcPct val="90000"/>
              </a:lnSpc>
              <a:buFont typeface="Wingdings 2" pitchFamily="18" charset="2"/>
              <a:buNone/>
            </a:pPr>
            <a:r>
              <a:rPr lang="en-US" b="1" smtClean="0">
                <a:ea typeface="ＭＳ Ｐゴシック" pitchFamily="34" charset="-128"/>
              </a:rPr>
              <a:t>Total Circulation &gt; 10,000,000</a:t>
            </a:r>
          </a:p>
          <a:p>
            <a:pPr eaLnBrk="1" hangingPunct="1">
              <a:lnSpc>
                <a:spcPct val="90000"/>
              </a:lnSpc>
            </a:pPr>
            <a:endParaRPr lang="en-US" smtClean="0">
              <a:ea typeface="ＭＳ Ｐゴシック" pitchFamily="34" charset="-128"/>
            </a:endParaRPr>
          </a:p>
        </p:txBody>
      </p:sp>
      <p:pic>
        <p:nvPicPr>
          <p:cNvPr id="389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4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ea typeface="ＭＳ Ｐゴシック" pitchFamily="34" charset="-128"/>
              </a:rPr>
              <a:t>Editorial	</a:t>
            </a:r>
          </a:p>
        </p:txBody>
      </p:sp>
      <p:sp>
        <p:nvSpPr>
          <p:cNvPr id="39939" name="Content Placeholder 2"/>
          <p:cNvSpPr>
            <a:spLocks noGrp="1"/>
          </p:cNvSpPr>
          <p:nvPr>
            <p:ph idx="1"/>
          </p:nvPr>
        </p:nvSpPr>
        <p:spPr>
          <a:xfrm>
            <a:off x="457200" y="2209800"/>
            <a:ext cx="8337550" cy="3916363"/>
          </a:xfrm>
        </p:spPr>
        <p:txBody>
          <a:bodyPr/>
          <a:lstStyle/>
          <a:p>
            <a:pPr eaLnBrk="1" hangingPunct="1"/>
            <a:r>
              <a:rPr lang="en-US" smtClean="0">
                <a:ea typeface="ＭＳ Ｐゴシック" pitchFamily="34" charset="-128"/>
              </a:rPr>
              <a:t>8 Press releases issued to over 12,000 media contacts YTD</a:t>
            </a:r>
          </a:p>
          <a:p>
            <a:pPr eaLnBrk="1" hangingPunct="1"/>
            <a:r>
              <a:rPr lang="en-US" smtClean="0">
                <a:ea typeface="ＭＳ Ｐゴシック" pitchFamily="34" charset="-128"/>
              </a:rPr>
              <a:t>Highlighted in 98 publications as of March 7</a:t>
            </a:r>
            <a:r>
              <a:rPr lang="en-US" baseline="30000" smtClean="0">
                <a:ea typeface="ＭＳ Ｐゴシック" pitchFamily="34" charset="-128"/>
              </a:rPr>
              <a:t>,</a:t>
            </a:r>
            <a:r>
              <a:rPr lang="en-US" smtClean="0">
                <a:ea typeface="ＭＳ Ｐゴシック" pitchFamily="34" charset="-128"/>
              </a:rPr>
              <a:t> 2013</a:t>
            </a:r>
          </a:p>
          <a:p>
            <a:pPr eaLnBrk="1" hangingPunct="1"/>
            <a:r>
              <a:rPr lang="en-US" smtClean="0">
                <a:ea typeface="ＭＳ Ｐゴシック" pitchFamily="34" charset="-128"/>
              </a:rPr>
              <a:t>Series of radio interviews across the country as a result</a:t>
            </a:r>
          </a:p>
          <a:p>
            <a:pPr eaLnBrk="1" hangingPunct="1"/>
            <a:r>
              <a:rPr lang="en-US" smtClean="0">
                <a:ea typeface="ＭＳ Ｐゴシック" pitchFamily="34" charset="-128"/>
              </a:rPr>
              <a:t>Total circulation of 8,889,629 vs. 1,160,480 in total for 2011/12 </a:t>
            </a:r>
          </a:p>
          <a:p>
            <a:pPr eaLnBrk="1" hangingPunct="1"/>
            <a:r>
              <a:rPr lang="en-US" smtClean="0">
                <a:ea typeface="ＭＳ Ｐゴシック" pitchFamily="34" charset="-128"/>
              </a:rPr>
              <a:t>Very low cost method of raising awareness</a:t>
            </a:r>
          </a:p>
          <a:p>
            <a:pPr eaLnBrk="1" hangingPunct="1"/>
            <a:r>
              <a:rPr lang="en-US" smtClean="0">
                <a:ea typeface="ＭＳ Ｐゴシック" pitchFamily="34" charset="-128"/>
              </a:rPr>
              <a:t>Picked up during March Break segment on Breakfast Television - Toronto</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pic>
        <p:nvPicPr>
          <p:cNvPr id="399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495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ea typeface="ＭＳ Ｐゴシック" pitchFamily="34" charset="-128"/>
              </a:rPr>
              <a:t>Pay Per Click</a:t>
            </a:r>
          </a:p>
        </p:txBody>
      </p:sp>
      <p:sp>
        <p:nvSpPr>
          <p:cNvPr id="40963" name="Content Placeholder 2"/>
          <p:cNvSpPr>
            <a:spLocks noGrp="1"/>
          </p:cNvSpPr>
          <p:nvPr>
            <p:ph idx="1"/>
          </p:nvPr>
        </p:nvSpPr>
        <p:spPr>
          <a:xfrm>
            <a:off x="457200" y="2209800"/>
            <a:ext cx="8337550" cy="3916363"/>
          </a:xfrm>
        </p:spPr>
        <p:txBody>
          <a:bodyPr/>
          <a:lstStyle/>
          <a:p>
            <a:pPr eaLnBrk="1" hangingPunct="1"/>
            <a:r>
              <a:rPr lang="en-US" dirty="0" smtClean="0">
                <a:ea typeface="ＭＳ Ｐゴシック" pitchFamily="34" charset="-128"/>
              </a:rPr>
              <a:t>Google ad words campaign (Oct – Feb)</a:t>
            </a:r>
          </a:p>
          <a:p>
            <a:pPr eaLnBrk="1" hangingPunct="1"/>
            <a:r>
              <a:rPr lang="en-US" dirty="0" smtClean="0">
                <a:ea typeface="ＭＳ Ｐゴシック" pitchFamily="34" charset="-128"/>
              </a:rPr>
              <a:t>2,502 Clicks – 1,112,983 Impressions as of April 1, 2013</a:t>
            </a:r>
          </a:p>
          <a:p>
            <a:pPr eaLnBrk="1" hangingPunct="1"/>
            <a:r>
              <a:rPr lang="en-US" dirty="0" smtClean="0">
                <a:ea typeface="ＭＳ Ｐゴシック" pitchFamily="34" charset="-128"/>
              </a:rPr>
              <a:t>Two campaigns:</a:t>
            </a:r>
          </a:p>
          <a:p>
            <a:pPr lvl="2" eaLnBrk="1" hangingPunct="1"/>
            <a:r>
              <a:rPr lang="en-US" dirty="0" smtClean="0">
                <a:ea typeface="ＭＳ Ｐゴシック" pitchFamily="34" charset="-128"/>
              </a:rPr>
              <a:t>Kids learn to ski ≈1,500 clicks, 950,000 impressions</a:t>
            </a:r>
          </a:p>
          <a:p>
            <a:pPr lvl="2" eaLnBrk="1" hangingPunct="1"/>
            <a:r>
              <a:rPr lang="en-US" dirty="0" smtClean="0">
                <a:ea typeface="ＭＳ Ｐゴシック" pitchFamily="34" charset="-128"/>
              </a:rPr>
              <a:t>Kids active Living ≈1,000 clicks, 160,000 impressions</a:t>
            </a:r>
          </a:p>
        </p:txBody>
      </p:sp>
      <p:pic>
        <p:nvPicPr>
          <p:cNvPr id="4096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81550"/>
            <a:ext cx="37385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588" y="4781550"/>
            <a:ext cx="343693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59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ea typeface="ＭＳ Ｐゴシック" pitchFamily="34" charset="-128"/>
              </a:rPr>
              <a:t>Targeted Online Advertising</a:t>
            </a:r>
          </a:p>
        </p:txBody>
      </p:sp>
      <p:sp>
        <p:nvSpPr>
          <p:cNvPr id="41987" name="Content Placeholder 2"/>
          <p:cNvSpPr>
            <a:spLocks noGrp="1"/>
          </p:cNvSpPr>
          <p:nvPr>
            <p:ph idx="1"/>
          </p:nvPr>
        </p:nvSpPr>
        <p:spPr>
          <a:xfrm>
            <a:off x="457200" y="2209800"/>
            <a:ext cx="8337550" cy="3916363"/>
          </a:xfrm>
        </p:spPr>
        <p:txBody>
          <a:bodyPr/>
          <a:lstStyle/>
          <a:p>
            <a:pPr eaLnBrk="1" hangingPunct="1"/>
            <a:r>
              <a:rPr lang="en-US" sz="1800" smtClean="0">
                <a:ea typeface="ＭＳ Ｐゴシック" pitchFamily="34" charset="-128"/>
              </a:rPr>
              <a:t>Pilot project initially launched in Quebec only</a:t>
            </a:r>
          </a:p>
          <a:p>
            <a:pPr eaLnBrk="1" hangingPunct="1"/>
            <a:r>
              <a:rPr lang="en-US" sz="1800" smtClean="0">
                <a:ea typeface="ＭＳ Ｐゴシック" pitchFamily="34" charset="-128"/>
              </a:rPr>
              <a:t>Later followed up with a campaign in Ontario due to school issues</a:t>
            </a:r>
          </a:p>
          <a:p>
            <a:pPr eaLnBrk="1" hangingPunct="1"/>
            <a:r>
              <a:rPr lang="en-US" sz="1800" smtClean="0">
                <a:ea typeface="ＭＳ Ｐゴシック" pitchFamily="34" charset="-128"/>
              </a:rPr>
              <a:t>Behaviour targeting based upon previous browsing history</a:t>
            </a:r>
          </a:p>
          <a:p>
            <a:pPr eaLnBrk="1" hangingPunct="1"/>
            <a:r>
              <a:rPr lang="en-US" sz="1800" smtClean="0">
                <a:ea typeface="ＭＳ Ｐゴシック" pitchFamily="34" charset="-128"/>
              </a:rPr>
              <a:t>Banners went through a channel of &gt;400 websites such as: aircanada.ca, lactualite.ca, chatelaine.com etc.</a:t>
            </a:r>
          </a:p>
          <a:p>
            <a:pPr eaLnBrk="1" hangingPunct="1"/>
            <a:r>
              <a:rPr lang="en-US" sz="1800" smtClean="0">
                <a:ea typeface="ＭＳ Ｐゴシック" pitchFamily="34" charset="-128"/>
              </a:rPr>
              <a:t>When browsing the web, the site will put a cookie on a browser, which populates as one surfs</a:t>
            </a:r>
          </a:p>
          <a:p>
            <a:pPr eaLnBrk="1" hangingPunct="1"/>
            <a:r>
              <a:rPr lang="en-US" sz="1800" smtClean="0">
                <a:ea typeface="ＭＳ Ｐゴシック" pitchFamily="34" charset="-128"/>
              </a:rPr>
              <a:t>Achieved 16,000 clicks and 19,764,059 impressions during a 1 month period of Quebec campaign</a:t>
            </a:r>
          </a:p>
          <a:p>
            <a:pPr eaLnBrk="1" hangingPunct="1"/>
            <a:r>
              <a:rPr lang="en-US" sz="1800" smtClean="0">
                <a:ea typeface="ＭＳ Ｐゴシック" pitchFamily="34" charset="-128"/>
              </a:rPr>
              <a:t>Achieved 10,529 clicks and 5,602,619 impressions during 3 week period of Ontario campaign</a:t>
            </a:r>
          </a:p>
        </p:txBody>
      </p:sp>
      <p:pic>
        <p:nvPicPr>
          <p:cNvPr id="4198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84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ea typeface="ＭＳ Ｐゴシック" pitchFamily="34" charset="-128"/>
              </a:rPr>
              <a:t>Postal Code Drop</a:t>
            </a:r>
          </a:p>
        </p:txBody>
      </p:sp>
      <p:sp>
        <p:nvSpPr>
          <p:cNvPr id="43011" name="Content Placeholder 2"/>
          <p:cNvSpPr>
            <a:spLocks noGrp="1"/>
          </p:cNvSpPr>
          <p:nvPr>
            <p:ph idx="1"/>
          </p:nvPr>
        </p:nvSpPr>
        <p:spPr>
          <a:xfrm>
            <a:off x="457200" y="2209800"/>
            <a:ext cx="8289925" cy="3916363"/>
          </a:xfrm>
        </p:spPr>
        <p:txBody>
          <a:bodyPr/>
          <a:lstStyle/>
          <a:p>
            <a:pPr eaLnBrk="1" hangingPunct="1"/>
            <a:r>
              <a:rPr lang="en-US" smtClean="0">
                <a:ea typeface="ＭＳ Ｐゴシック" pitchFamily="34" charset="-128"/>
              </a:rPr>
              <a:t>Direct mail piece sent to 205,000 HHS across Canada</a:t>
            </a:r>
          </a:p>
          <a:p>
            <a:pPr eaLnBrk="1" hangingPunct="1"/>
            <a:r>
              <a:rPr lang="en-US" smtClean="0">
                <a:ea typeface="ＭＳ Ｐゴシック" pitchFamily="34" charset="-128"/>
              </a:rPr>
              <a:t>Based upon the following criteria:</a:t>
            </a:r>
          </a:p>
          <a:p>
            <a:pPr lvl="2" eaLnBrk="1" hangingPunct="1"/>
            <a:r>
              <a:rPr lang="en-US" smtClean="0">
                <a:ea typeface="ＭＳ Ｐゴシック" pitchFamily="34" charset="-128"/>
              </a:rPr>
              <a:t>100% of HHS within our two target groups </a:t>
            </a:r>
          </a:p>
          <a:p>
            <a:pPr lvl="2" eaLnBrk="1" hangingPunct="1"/>
            <a:r>
              <a:rPr lang="en-US" smtClean="0">
                <a:ea typeface="ＭＳ Ｐゴシック" pitchFamily="34" charset="-128"/>
              </a:rPr>
              <a:t>No more than 5% of households participated previously</a:t>
            </a:r>
          </a:p>
          <a:p>
            <a:pPr lvl="2" eaLnBrk="1" hangingPunct="1"/>
            <a:r>
              <a:rPr lang="en-US" smtClean="0">
                <a:ea typeface="ＭＳ Ｐゴシック" pitchFamily="34" charset="-128"/>
              </a:rPr>
              <a:t>A high % of children within our target age demographic</a:t>
            </a:r>
          </a:p>
          <a:p>
            <a:pPr lvl="2" eaLnBrk="1" hangingPunct="1"/>
            <a:r>
              <a:rPr lang="en-US" smtClean="0">
                <a:ea typeface="ＭＳ Ｐゴシック" pitchFamily="34" charset="-128"/>
              </a:rPr>
              <a:t>Within 1.5 hours of a ski area</a:t>
            </a:r>
          </a:p>
          <a:p>
            <a:pPr eaLnBrk="1" hangingPunct="1"/>
            <a:r>
              <a:rPr lang="en-US" smtClean="0">
                <a:ea typeface="ＭＳ Ｐゴシック" pitchFamily="34" charset="-128"/>
              </a:rPr>
              <a:t>Results will be carefully evaluated based upon analysis of application postal codes to determine effectiveness of campaign</a:t>
            </a:r>
          </a:p>
          <a:p>
            <a:pPr eaLnBrk="1" hangingPunct="1"/>
            <a:endParaRPr lang="en-US" smtClean="0">
              <a:ea typeface="ＭＳ Ｐゴシック" pitchFamily="34" charset="-128"/>
            </a:endParaRPr>
          </a:p>
        </p:txBody>
      </p:sp>
      <p:pic>
        <p:nvPicPr>
          <p:cNvPr id="430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70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ea typeface="ＭＳ Ｐゴシック" pitchFamily="34" charset="-128"/>
              </a:rPr>
              <a:t>Marketing Strategy - Impact</a:t>
            </a:r>
          </a:p>
        </p:txBody>
      </p:sp>
      <p:pic>
        <p:nvPicPr>
          <p:cNvPr id="4403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5"/>
          <p:cNvSpPr txBox="1">
            <a:spLocks noChangeArrowheads="1"/>
          </p:cNvSpPr>
          <p:nvPr/>
        </p:nvSpPr>
        <p:spPr bwMode="auto">
          <a:xfrm>
            <a:off x="457200" y="5159375"/>
            <a:ext cx="8543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buFont typeface="Arial" charset="0"/>
              <a:buChar char="•"/>
            </a:pPr>
            <a:r>
              <a:rPr lang="en-US">
                <a:solidFill>
                  <a:prstClr val="black"/>
                </a:solidFill>
                <a:latin typeface="Century Gothic" pitchFamily="34" charset="0"/>
              </a:rPr>
              <a:t>≈ 26% increase in web traffic since launch of advertising campaign</a:t>
            </a:r>
          </a:p>
          <a:p>
            <a:pPr eaLnBrk="1" fontAlgn="base" hangingPunct="1">
              <a:spcBef>
                <a:spcPct val="0"/>
              </a:spcBef>
              <a:spcAft>
                <a:spcPct val="0"/>
              </a:spcAft>
              <a:buFont typeface="Arial" charset="0"/>
              <a:buChar char="•"/>
            </a:pPr>
            <a:r>
              <a:rPr lang="en-US">
                <a:solidFill>
                  <a:prstClr val="black"/>
                </a:solidFill>
                <a:latin typeface="Century Gothic" pitchFamily="34" charset="0"/>
              </a:rPr>
              <a:t>≈ 215,999 site visits since September 1</a:t>
            </a:r>
            <a:r>
              <a:rPr lang="en-US" baseline="30000">
                <a:solidFill>
                  <a:prstClr val="black"/>
                </a:solidFill>
                <a:latin typeface="Century Gothic" pitchFamily="34" charset="0"/>
              </a:rPr>
              <a:t>st</a:t>
            </a:r>
            <a:r>
              <a:rPr lang="en-US">
                <a:solidFill>
                  <a:prstClr val="black"/>
                </a:solidFill>
                <a:latin typeface="Century Gothic" pitchFamily="34" charset="0"/>
              </a:rPr>
              <a:t>, 2012 (up until March1st, 2013) </a:t>
            </a:r>
          </a:p>
          <a:p>
            <a:pPr eaLnBrk="1" fontAlgn="base" hangingPunct="1">
              <a:spcBef>
                <a:spcPct val="0"/>
              </a:spcBef>
              <a:spcAft>
                <a:spcPct val="0"/>
              </a:spcAft>
              <a:buFont typeface="Arial" charset="0"/>
              <a:buChar char="•"/>
            </a:pPr>
            <a:r>
              <a:rPr lang="en-US">
                <a:solidFill>
                  <a:prstClr val="black"/>
                </a:solidFill>
                <a:latin typeface="Century Gothic" pitchFamily="34" charset="0"/>
              </a:rPr>
              <a:t>Averaging approximately 1700 visits/day during winter months</a:t>
            </a:r>
          </a:p>
          <a:p>
            <a:pPr eaLnBrk="1" fontAlgn="base" hangingPunct="1">
              <a:spcBef>
                <a:spcPct val="0"/>
              </a:spcBef>
              <a:spcAft>
                <a:spcPct val="0"/>
              </a:spcAft>
              <a:buFont typeface="Arial" charset="0"/>
              <a:buChar char="•"/>
            </a:pPr>
            <a:r>
              <a:rPr lang="en-US">
                <a:solidFill>
                  <a:prstClr val="black"/>
                </a:solidFill>
                <a:latin typeface="Century Gothic" pitchFamily="34" charset="0"/>
              </a:rPr>
              <a:t>Average visit duration of 4:08 min (excluding application process)</a:t>
            </a:r>
          </a:p>
          <a:p>
            <a:pPr eaLnBrk="1" fontAlgn="base" hangingPunct="1">
              <a:spcBef>
                <a:spcPct val="0"/>
              </a:spcBef>
              <a:spcAft>
                <a:spcPct val="0"/>
              </a:spcAft>
              <a:buFont typeface="Arial" charset="0"/>
              <a:buChar char="•"/>
            </a:pPr>
            <a:r>
              <a:rPr lang="en-US">
                <a:solidFill>
                  <a:prstClr val="black"/>
                </a:solidFill>
                <a:latin typeface="Century Gothic" pitchFamily="34" charset="0"/>
              </a:rPr>
              <a:t>Approximately 67% of visits are unique (72% on passpsortdeneiges.ca)</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p:txBody>
      </p:sp>
      <p:cxnSp>
        <p:nvCxnSpPr>
          <p:cNvPr id="13" name="Straight Connector 12"/>
          <p:cNvCxnSpPr/>
          <p:nvPr/>
        </p:nvCxnSpPr>
        <p:spPr>
          <a:xfrm flipV="1">
            <a:off x="3409950" y="2670175"/>
            <a:ext cx="0" cy="1616075"/>
          </a:xfrm>
          <a:prstGeom prst="line">
            <a:avLst/>
          </a:prstGeom>
        </p:spPr>
        <p:style>
          <a:lnRef idx="2">
            <a:schemeClr val="accent1"/>
          </a:lnRef>
          <a:fillRef idx="0">
            <a:schemeClr val="accent1"/>
          </a:fillRef>
          <a:effectRef idx="1">
            <a:schemeClr val="accent1"/>
          </a:effectRef>
          <a:fontRef idx="minor">
            <a:schemeClr val="tx1"/>
          </a:fontRef>
        </p:style>
      </p:cxnSp>
      <p:sp>
        <p:nvSpPr>
          <p:cNvPr id="44038" name="TextBox 19"/>
          <p:cNvSpPr txBox="1">
            <a:spLocks noChangeArrowheads="1"/>
          </p:cNvSpPr>
          <p:nvPr/>
        </p:nvSpPr>
        <p:spPr bwMode="auto">
          <a:xfrm>
            <a:off x="3371850" y="2657475"/>
            <a:ext cx="2419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000">
                <a:solidFill>
                  <a:prstClr val="black"/>
                </a:solidFill>
                <a:latin typeface="Century Gothic" pitchFamily="34" charset="0"/>
              </a:rPr>
              <a:t>Marketing Campaign Launch</a:t>
            </a:r>
          </a:p>
        </p:txBody>
      </p:sp>
      <p:graphicFrame>
        <p:nvGraphicFramePr>
          <p:cNvPr id="8" name="Chart 7"/>
          <p:cNvGraphicFramePr>
            <a:graphicFrameLocks/>
          </p:cNvGraphicFramePr>
          <p:nvPr/>
        </p:nvGraphicFramePr>
        <p:xfrm>
          <a:off x="0" y="2085974"/>
          <a:ext cx="9191625" cy="3302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08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2193050"/>
              </p:ext>
            </p:extLst>
          </p:nvPr>
        </p:nvGraphicFramePr>
        <p:xfrm>
          <a:off x="539552" y="836712"/>
          <a:ext cx="8064896" cy="5389003"/>
        </p:xfrm>
        <a:graphic>
          <a:graphicData uri="http://schemas.openxmlformats.org/drawingml/2006/table">
            <a:tbl>
              <a:tblPr>
                <a:tableStyleId>{5C22544A-7EE6-4342-B048-85BDC9FD1C3A}</a:tableStyleId>
              </a:tblPr>
              <a:tblGrid>
                <a:gridCol w="404836"/>
                <a:gridCol w="966606"/>
                <a:gridCol w="5192374"/>
                <a:gridCol w="1501080"/>
              </a:tblGrid>
              <a:tr h="318084">
                <a:tc>
                  <a:txBody>
                    <a:bodyPr/>
                    <a:lstStyle/>
                    <a:p>
                      <a:pPr marL="102870" algn="ctr">
                        <a:spcAft>
                          <a:spcPts val="0"/>
                        </a:spcAft>
                        <a:tabLst>
                          <a:tab pos="102870" algn="l"/>
                        </a:tabLst>
                      </a:pPr>
                      <a:r>
                        <a:rPr lang="en-GB" sz="1400" spc="-10" dirty="0">
                          <a:effectLst/>
                        </a:rPr>
                        <a:t> </a:t>
                      </a:r>
                      <a:endParaRPr lang="en-CA" sz="1000" dirty="0">
                        <a:effectLst/>
                        <a:latin typeface="Tahoma"/>
                        <a:ea typeface="Times New Roman"/>
                        <a:cs typeface="Times New Roman"/>
                      </a:endParaRPr>
                    </a:p>
                  </a:txBody>
                  <a:tcPr marL="68580" marR="68580" marT="0" marB="0"/>
                </a:tc>
                <a:tc gridSpan="3">
                  <a:txBody>
                    <a:bodyPr/>
                    <a:lstStyle/>
                    <a:p>
                      <a:pPr marL="102870" algn="ctr">
                        <a:spcAft>
                          <a:spcPts val="0"/>
                        </a:spcAft>
                        <a:tabLst>
                          <a:tab pos="102870" algn="l"/>
                        </a:tabLst>
                      </a:pPr>
                      <a:r>
                        <a:rPr lang="en-GB" sz="1400" spc="-10">
                          <a:effectLst/>
                        </a:rPr>
                        <a:t>Agenda</a:t>
                      </a:r>
                      <a:endParaRPr lang="en-CA" sz="1000">
                        <a:effectLst/>
                        <a:latin typeface="Tahoma"/>
                        <a:ea typeface="Times New Roman"/>
                        <a:cs typeface="Times New Roman"/>
                      </a:endParaRPr>
                    </a:p>
                  </a:txBody>
                  <a:tcPr marL="68580" marR="68580" marT="0" marB="0"/>
                </a:tc>
                <a:tc hMerge="1">
                  <a:txBody>
                    <a:bodyPr/>
                    <a:lstStyle/>
                    <a:p>
                      <a:endParaRPr lang="en-CA"/>
                    </a:p>
                  </a:txBody>
                  <a:tcPr/>
                </a:tc>
                <a:tc hMerge="1">
                  <a:txBody>
                    <a:bodyPr/>
                    <a:lstStyle/>
                    <a:p>
                      <a:endParaRPr lang="en-CA"/>
                    </a:p>
                  </a:txBody>
                  <a:tcPr/>
                </a:tc>
              </a:tr>
              <a:tr h="474431">
                <a:tc>
                  <a:txBody>
                    <a:bodyPr/>
                    <a:lstStyle/>
                    <a:p>
                      <a:pPr algn="ctr">
                        <a:spcAft>
                          <a:spcPts val="0"/>
                        </a:spcAft>
                      </a:pPr>
                      <a:r>
                        <a:rPr lang="en-GB" sz="1100" spc="-10">
                          <a:effectLst/>
                        </a:rPr>
                        <a:t>1.</a:t>
                      </a:r>
                      <a:endParaRPr lang="en-CA" sz="1000">
                        <a:effectLst/>
                        <a:latin typeface="Tahoma"/>
                        <a:ea typeface="Times New Roman"/>
                        <a:cs typeface="Times New Roman"/>
                      </a:endParaRPr>
                    </a:p>
                  </a:txBody>
                  <a:tcPr marL="68580" marR="68580" marT="0" marB="0"/>
                </a:tc>
                <a:tc>
                  <a:txBody>
                    <a:bodyPr/>
                    <a:lstStyle/>
                    <a:p>
                      <a:pPr algn="ctr">
                        <a:spcAft>
                          <a:spcPts val="0"/>
                        </a:spcAft>
                      </a:pPr>
                      <a:r>
                        <a:rPr lang="en-GB" sz="1200" spc="-10" dirty="0">
                          <a:effectLst/>
                        </a:rPr>
                        <a:t>11:30-11:35</a:t>
                      </a:r>
                      <a:endParaRPr lang="en-CA" sz="1200" dirty="0">
                        <a:effectLst/>
                        <a:latin typeface="Tahoma"/>
                        <a:ea typeface="Times New Roman"/>
                        <a:cs typeface="Times New Roman"/>
                      </a:endParaRPr>
                    </a:p>
                  </a:txBody>
                  <a:tcPr marL="68580" marR="68580" marT="0" marB="0"/>
                </a:tc>
                <a:tc>
                  <a:txBody>
                    <a:bodyPr/>
                    <a:lstStyle/>
                    <a:p>
                      <a:pPr marR="45720">
                        <a:spcAft>
                          <a:spcPts val="0"/>
                        </a:spcAft>
                      </a:pPr>
                      <a:r>
                        <a:rPr lang="en-GB" sz="1200" spc="-10">
                          <a:effectLst/>
                        </a:rPr>
                        <a:t>Call to Order, Approval of Agenda, Chair’s Opening Remarks</a:t>
                      </a:r>
                      <a:endParaRPr lang="en-CA" sz="1200">
                        <a:effectLst/>
                        <a:latin typeface="Tahoma"/>
                        <a:ea typeface="Times New Roman"/>
                        <a:cs typeface="Times New Roman"/>
                      </a:endParaRPr>
                    </a:p>
                  </a:txBody>
                  <a:tcPr marL="68580" marR="68580" marT="0" marB="0"/>
                </a:tc>
                <a:tc>
                  <a:txBody>
                    <a:bodyPr/>
                    <a:lstStyle/>
                    <a:p>
                      <a:pPr algn="ctr">
                        <a:spcAft>
                          <a:spcPts val="0"/>
                        </a:spcAft>
                        <a:tabLst>
                          <a:tab pos="131445" algn="l"/>
                        </a:tabLst>
                      </a:pPr>
                      <a:r>
                        <a:rPr lang="en-US" sz="1200">
                          <a:effectLst/>
                        </a:rPr>
                        <a:t>Paul Pinchbeck</a:t>
                      </a:r>
                      <a:endParaRPr lang="en-CA" sz="1200">
                        <a:effectLst/>
                        <a:latin typeface="Tahoma"/>
                        <a:ea typeface="Times New Roman"/>
                        <a:cs typeface="Times New Roman"/>
                      </a:endParaRPr>
                    </a:p>
                  </a:txBody>
                  <a:tcPr marL="68580" marR="68580" marT="0" marB="0"/>
                </a:tc>
              </a:tr>
              <a:tr h="1436311">
                <a:tc>
                  <a:txBody>
                    <a:bodyPr/>
                    <a:lstStyle/>
                    <a:p>
                      <a:pPr algn="ctr">
                        <a:spcAft>
                          <a:spcPts val="0"/>
                        </a:spcAft>
                      </a:pPr>
                      <a:r>
                        <a:rPr lang="en-GB" sz="1100" spc="-10">
                          <a:effectLst/>
                        </a:rPr>
                        <a:t>2.</a:t>
                      </a:r>
                      <a:endParaRPr lang="en-CA" sz="1000">
                        <a:effectLst/>
                        <a:latin typeface="Tahoma"/>
                        <a:ea typeface="Times New Roman"/>
                        <a:cs typeface="Times New Roman"/>
                      </a:endParaRPr>
                    </a:p>
                  </a:txBody>
                  <a:tcPr marL="68580" marR="68580" marT="0" marB="0"/>
                </a:tc>
                <a:tc>
                  <a:txBody>
                    <a:bodyPr/>
                    <a:lstStyle/>
                    <a:p>
                      <a:pPr algn="ctr">
                        <a:spcAft>
                          <a:spcPts val="0"/>
                        </a:spcAft>
                      </a:pPr>
                      <a:r>
                        <a:rPr lang="en-GB" sz="1200" spc="-10" dirty="0" smtClean="0">
                          <a:effectLst/>
                        </a:rPr>
                        <a:t>11:35-11:45</a:t>
                      </a:r>
                      <a:endParaRPr lang="en-CA" sz="1200" dirty="0">
                        <a:effectLst/>
                        <a:latin typeface="Tahoma"/>
                        <a:ea typeface="Times New Roman"/>
                        <a:cs typeface="Times New Roman"/>
                      </a:endParaRPr>
                    </a:p>
                  </a:txBody>
                  <a:tcPr marL="68580" marR="68580" marT="0" marB="0"/>
                </a:tc>
                <a:tc>
                  <a:txBody>
                    <a:bodyPr/>
                    <a:lstStyle/>
                    <a:p>
                      <a:pPr marR="45720" algn="just">
                        <a:spcAft>
                          <a:spcPts val="0"/>
                        </a:spcAft>
                      </a:pPr>
                      <a:r>
                        <a:rPr lang="en-GB" sz="1200" spc="-10" dirty="0">
                          <a:effectLst/>
                        </a:rPr>
                        <a:t>Skier Rider Development Program- Brief Results</a:t>
                      </a:r>
                      <a:endParaRPr lang="en-CA" sz="1200" dirty="0">
                        <a:effectLst/>
                      </a:endParaRPr>
                    </a:p>
                    <a:p>
                      <a:pPr marL="342900" marR="45720" lvl="0" indent="-342900" algn="just">
                        <a:spcAft>
                          <a:spcPts val="0"/>
                        </a:spcAft>
                        <a:buFont typeface="+mj-lt"/>
                        <a:buAutoNum type="alphaLcParenR"/>
                      </a:pPr>
                      <a:r>
                        <a:rPr lang="en-GB" sz="1200" spc="-10" dirty="0">
                          <a:effectLst/>
                        </a:rPr>
                        <a:t>Grade 4 &amp; 5 </a:t>
                      </a:r>
                      <a:r>
                        <a:rPr lang="en-GB" sz="1200" spc="-10" dirty="0" err="1">
                          <a:effectLst/>
                        </a:rPr>
                        <a:t>SnowPass</a:t>
                      </a:r>
                      <a:r>
                        <a:rPr lang="en-GB" sz="1200" spc="-10" dirty="0">
                          <a:effectLst/>
                        </a:rPr>
                        <a:t> </a:t>
                      </a:r>
                      <a:r>
                        <a:rPr lang="en-GB" sz="1200" spc="-10" dirty="0" smtClean="0">
                          <a:effectLst/>
                        </a:rPr>
                        <a:t> program</a:t>
                      </a:r>
                      <a:endParaRPr lang="en-CA" sz="1200" dirty="0">
                        <a:effectLst/>
                      </a:endParaRPr>
                    </a:p>
                    <a:p>
                      <a:pPr marL="342900" marR="45720" lvl="0" indent="-342900" algn="just">
                        <a:spcAft>
                          <a:spcPts val="0"/>
                        </a:spcAft>
                        <a:buFont typeface="+mj-lt"/>
                        <a:buAutoNum type="romanLcParenR"/>
                      </a:pPr>
                      <a:r>
                        <a:rPr lang="en-GB" sz="1200" spc="-10" dirty="0">
                          <a:effectLst/>
                        </a:rPr>
                        <a:t>Total applications received for 2012/13</a:t>
                      </a:r>
                      <a:endParaRPr lang="en-CA" sz="1200" dirty="0">
                        <a:effectLst/>
                      </a:endParaRPr>
                    </a:p>
                    <a:p>
                      <a:pPr marL="342900" marR="45720" lvl="0" indent="-342900" algn="just">
                        <a:spcAft>
                          <a:spcPts val="0"/>
                        </a:spcAft>
                        <a:buFont typeface="+mj-lt"/>
                        <a:buAutoNum type="romanLcParenR"/>
                      </a:pPr>
                      <a:r>
                        <a:rPr lang="en-GB" sz="1200" spc="-10" dirty="0">
                          <a:effectLst/>
                        </a:rPr>
                        <a:t>End of season research</a:t>
                      </a:r>
                      <a:endParaRPr lang="en-CA" sz="1200" dirty="0">
                        <a:effectLst/>
                      </a:endParaRPr>
                    </a:p>
                    <a:p>
                      <a:pPr marR="45720" algn="just">
                        <a:spcAft>
                          <a:spcPts val="0"/>
                        </a:spcAft>
                      </a:pPr>
                      <a:r>
                        <a:rPr lang="en-GB" sz="1200" spc="-10" dirty="0">
                          <a:effectLst/>
                        </a:rPr>
                        <a:t> </a:t>
                      </a:r>
                      <a:endParaRPr lang="en-CA" sz="1200" dirty="0">
                        <a:effectLst/>
                      </a:endParaRPr>
                    </a:p>
                    <a:p>
                      <a:pPr marL="342900" marR="45720" lvl="0" indent="-342900" algn="just">
                        <a:spcAft>
                          <a:spcPts val="0"/>
                        </a:spcAft>
                        <a:buFont typeface="+mj-lt"/>
                        <a:buAutoNum type="alphaLcParenR"/>
                      </a:pPr>
                      <a:r>
                        <a:rPr lang="en-GB" sz="1200" spc="-10" dirty="0">
                          <a:effectLst/>
                        </a:rPr>
                        <a:t>2013/14 </a:t>
                      </a:r>
                      <a:r>
                        <a:rPr lang="en-GB" sz="1200" spc="-10" dirty="0" err="1">
                          <a:effectLst/>
                        </a:rPr>
                        <a:t>SnowPass</a:t>
                      </a:r>
                      <a:r>
                        <a:rPr lang="en-GB" sz="1200" spc="-10" dirty="0">
                          <a:effectLst/>
                        </a:rPr>
                        <a:t> </a:t>
                      </a:r>
                      <a:r>
                        <a:rPr lang="en-GB" sz="1200" spc="-10" dirty="0" smtClean="0">
                          <a:effectLst/>
                        </a:rPr>
                        <a:t>program</a:t>
                      </a:r>
                      <a:endParaRPr lang="en-CA" sz="1200" dirty="0">
                        <a:effectLst/>
                      </a:endParaRPr>
                    </a:p>
                  </a:txBody>
                  <a:tcPr marL="68580" marR="68580" marT="0" marB="0"/>
                </a:tc>
                <a:tc>
                  <a:txBody>
                    <a:bodyPr/>
                    <a:lstStyle/>
                    <a:p>
                      <a:pPr algn="ctr">
                        <a:spcAft>
                          <a:spcPts val="0"/>
                        </a:spcAft>
                      </a:pPr>
                      <a:r>
                        <a:rPr lang="en-US" sz="1200" dirty="0">
                          <a:effectLst/>
                        </a:rPr>
                        <a:t>Patrick </a:t>
                      </a:r>
                      <a:r>
                        <a:rPr lang="en-US" sz="1200" dirty="0" err="1">
                          <a:effectLst/>
                        </a:rPr>
                        <a:t>Arkeveld</a:t>
                      </a:r>
                      <a:r>
                        <a:rPr lang="en-US" sz="1200" dirty="0">
                          <a:effectLst/>
                        </a:rPr>
                        <a:t> &amp; Jessica Weis</a:t>
                      </a:r>
                      <a:endParaRPr lang="en-CA" sz="1200" dirty="0">
                        <a:effectLst/>
                      </a:endParaRPr>
                    </a:p>
                    <a:p>
                      <a:pPr algn="ctr">
                        <a:spcAft>
                          <a:spcPts val="0"/>
                        </a:spcAft>
                      </a:pPr>
                      <a:r>
                        <a:rPr lang="en-US" sz="1200" dirty="0">
                          <a:effectLst/>
                        </a:rPr>
                        <a:t> </a:t>
                      </a:r>
                      <a:endParaRPr lang="en-CA" sz="1200" dirty="0">
                        <a:effectLst/>
                      </a:endParaRPr>
                    </a:p>
                    <a:p>
                      <a:pPr algn="ctr">
                        <a:spcAft>
                          <a:spcPts val="0"/>
                        </a:spcAft>
                      </a:pPr>
                      <a:r>
                        <a:rPr lang="en-US" sz="1200" dirty="0">
                          <a:effectLst/>
                        </a:rPr>
                        <a:t> </a:t>
                      </a:r>
                      <a:endParaRPr lang="en-CA" sz="1200" dirty="0">
                        <a:effectLst/>
                      </a:endParaRPr>
                    </a:p>
                    <a:p>
                      <a:pPr algn="ctr">
                        <a:spcAft>
                          <a:spcPts val="0"/>
                        </a:spcAft>
                      </a:pPr>
                      <a:r>
                        <a:rPr lang="en-US" sz="1200" dirty="0">
                          <a:effectLst/>
                        </a:rPr>
                        <a:t> </a:t>
                      </a:r>
                      <a:endParaRPr lang="en-CA" sz="1200" dirty="0">
                        <a:effectLst/>
                      </a:endParaRPr>
                    </a:p>
                    <a:p>
                      <a:pPr algn="ctr">
                        <a:spcAft>
                          <a:spcPts val="0"/>
                        </a:spcAft>
                      </a:pPr>
                      <a:r>
                        <a:rPr lang="en-US" sz="1200" dirty="0" smtClean="0">
                          <a:effectLst/>
                        </a:rPr>
                        <a:t>Patrick </a:t>
                      </a:r>
                      <a:r>
                        <a:rPr lang="en-US" sz="1200" dirty="0" err="1">
                          <a:effectLst/>
                        </a:rPr>
                        <a:t>Arkeveld</a:t>
                      </a:r>
                      <a:endParaRPr lang="en-CA" sz="1200" dirty="0">
                        <a:effectLst/>
                        <a:latin typeface="Tahoma"/>
                        <a:ea typeface="Times New Roman"/>
                        <a:cs typeface="Times New Roman"/>
                      </a:endParaRPr>
                    </a:p>
                  </a:txBody>
                  <a:tcPr marL="68580" marR="68580" marT="0" marB="0"/>
                </a:tc>
              </a:tr>
              <a:tr h="474431">
                <a:tc>
                  <a:txBody>
                    <a:bodyPr/>
                    <a:lstStyle/>
                    <a:p>
                      <a:pPr algn="ctr">
                        <a:spcAft>
                          <a:spcPts val="0"/>
                        </a:spcAft>
                      </a:pPr>
                      <a:r>
                        <a:rPr lang="en-GB" sz="1100" spc="-10">
                          <a:effectLst/>
                        </a:rPr>
                        <a:t>3.</a:t>
                      </a:r>
                      <a:endParaRPr lang="en-CA" sz="100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11:55-12:05</a:t>
                      </a:r>
                      <a:endParaRPr lang="en-CA" sz="1200">
                        <a:effectLst/>
                        <a:latin typeface="Tahoma"/>
                        <a:ea typeface="Times New Roman"/>
                        <a:cs typeface="Times New Roman"/>
                      </a:endParaRPr>
                    </a:p>
                  </a:txBody>
                  <a:tcPr marL="68580" marR="68580" marT="0" marB="0"/>
                </a:tc>
                <a:tc>
                  <a:txBody>
                    <a:bodyPr/>
                    <a:lstStyle/>
                    <a:p>
                      <a:pPr marL="342900" marR="45720" lvl="0" indent="-342900" algn="just">
                        <a:spcAft>
                          <a:spcPts val="0"/>
                        </a:spcAft>
                        <a:buFont typeface="+mj-lt"/>
                        <a:buAutoNum type="alphaLcParenR"/>
                      </a:pPr>
                      <a:r>
                        <a:rPr lang="en-GB" sz="1200" spc="-10" dirty="0">
                          <a:effectLst/>
                        </a:rPr>
                        <a:t>Discover Skiing/Snowboarding</a:t>
                      </a:r>
                      <a:endParaRPr lang="en-CA" sz="1200" dirty="0">
                        <a:effectLst/>
                      </a:endParaRPr>
                    </a:p>
                    <a:p>
                      <a:pPr marL="342900" marR="45720" lvl="0" indent="-342900" algn="just">
                        <a:spcAft>
                          <a:spcPts val="0"/>
                        </a:spcAft>
                        <a:buFont typeface="+mj-lt"/>
                        <a:buAutoNum type="romanLcParenR"/>
                      </a:pPr>
                      <a:r>
                        <a:rPr lang="en-GB" sz="1200" spc="-10" dirty="0">
                          <a:effectLst/>
                        </a:rPr>
                        <a:t>End of season results</a:t>
                      </a:r>
                      <a:endParaRPr lang="en-CA" sz="1200" dirty="0">
                        <a:effectLst/>
                        <a:latin typeface="Tahoma"/>
                        <a:ea typeface="Times New Roman"/>
                        <a:cs typeface="Times New Roman"/>
                      </a:endParaRPr>
                    </a:p>
                  </a:txBody>
                  <a:tcPr marL="68580" marR="68580" marT="0" marB="0"/>
                </a:tc>
                <a:tc>
                  <a:txBody>
                    <a:bodyPr/>
                    <a:lstStyle/>
                    <a:p>
                      <a:pPr algn="ctr">
                        <a:spcAft>
                          <a:spcPts val="0"/>
                        </a:spcAft>
                      </a:pPr>
                      <a:r>
                        <a:rPr lang="en-US" sz="1200">
                          <a:effectLst/>
                        </a:rPr>
                        <a:t>Laura Rice</a:t>
                      </a:r>
                      <a:endParaRPr lang="en-CA" sz="1200">
                        <a:effectLst/>
                        <a:latin typeface="Tahoma"/>
                        <a:ea typeface="Times New Roman"/>
                        <a:cs typeface="Times New Roman"/>
                      </a:endParaRPr>
                    </a:p>
                  </a:txBody>
                  <a:tcPr marL="68580" marR="68580" marT="0" marB="0"/>
                </a:tc>
              </a:tr>
              <a:tr h="557097">
                <a:tc>
                  <a:txBody>
                    <a:bodyPr/>
                    <a:lstStyle/>
                    <a:p>
                      <a:pPr algn="ctr">
                        <a:spcAft>
                          <a:spcPts val="0"/>
                        </a:spcAft>
                      </a:pPr>
                      <a:r>
                        <a:rPr lang="en-GB" sz="1100" spc="-10">
                          <a:effectLst/>
                        </a:rPr>
                        <a:t>4.</a:t>
                      </a:r>
                      <a:endParaRPr lang="en-CA" sz="100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12:05- 12:15</a:t>
                      </a:r>
                      <a:endParaRPr lang="en-CA" sz="1200">
                        <a:effectLst/>
                        <a:latin typeface="Tahoma"/>
                        <a:ea typeface="Times New Roman"/>
                        <a:cs typeface="Times New Roman"/>
                      </a:endParaRPr>
                    </a:p>
                  </a:txBody>
                  <a:tcPr marL="68580" marR="68580" marT="0" marB="0"/>
                </a:tc>
                <a:tc>
                  <a:txBody>
                    <a:bodyPr/>
                    <a:lstStyle/>
                    <a:p>
                      <a:pPr marL="219075" indent="-224790">
                        <a:spcAft>
                          <a:spcPts val="0"/>
                        </a:spcAft>
                      </a:pPr>
                      <a:r>
                        <a:rPr lang="en-US" sz="1200" dirty="0">
                          <a:effectLst/>
                        </a:rPr>
                        <a:t>Canadian Ski Council Media Campaign -  Brief Results</a:t>
                      </a:r>
                      <a:endParaRPr lang="en-CA" sz="1200" dirty="0">
                        <a:effectLst/>
                        <a:latin typeface="Arial"/>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a:effectLst/>
                        </a:rPr>
                        <a:t>Patrick Arkeveld &amp; Natalie Dalzell</a:t>
                      </a:r>
                      <a:endParaRPr lang="en-CA" sz="1200">
                        <a:effectLst/>
                        <a:latin typeface="Tahoma"/>
                        <a:ea typeface="Times New Roman"/>
                        <a:cs typeface="Times New Roman"/>
                      </a:endParaRPr>
                    </a:p>
                  </a:txBody>
                  <a:tcPr marL="68580" marR="68580" marT="0" marB="0"/>
                </a:tc>
              </a:tr>
              <a:tr h="474431">
                <a:tc>
                  <a:txBody>
                    <a:bodyPr/>
                    <a:lstStyle/>
                    <a:p>
                      <a:pPr algn="ctr">
                        <a:spcAft>
                          <a:spcPts val="0"/>
                        </a:spcAft>
                      </a:pPr>
                      <a:r>
                        <a:rPr lang="en-GB" sz="1100" spc="-10" dirty="0" smtClean="0">
                          <a:effectLst/>
                        </a:rPr>
                        <a:t>5.</a:t>
                      </a:r>
                      <a:endParaRPr lang="en-CA" sz="1000" dirty="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12:15-12:25</a:t>
                      </a:r>
                      <a:endParaRPr lang="en-CA" sz="1200">
                        <a:effectLst/>
                        <a:latin typeface="Tahoma"/>
                        <a:ea typeface="Times New Roman"/>
                        <a:cs typeface="Times New Roman"/>
                      </a:endParaRPr>
                    </a:p>
                  </a:txBody>
                  <a:tcPr marL="68580" marR="68580" marT="0" marB="0"/>
                </a:tc>
                <a:tc>
                  <a:txBody>
                    <a:bodyPr/>
                    <a:lstStyle/>
                    <a:p>
                      <a:pPr marR="45720">
                        <a:spcAft>
                          <a:spcPts val="0"/>
                        </a:spcAft>
                      </a:pPr>
                      <a:r>
                        <a:rPr lang="en-GB" sz="1200" spc="-10" dirty="0">
                          <a:effectLst/>
                        </a:rPr>
                        <a:t>Skier Rider Development Pledge Form Agreements</a:t>
                      </a:r>
                      <a:endParaRPr lang="en-CA" sz="1200" dirty="0">
                        <a:effectLst/>
                        <a:latin typeface="Tahoma"/>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a:effectLst/>
                        </a:rPr>
                        <a:t>Patrick Arkeveld</a:t>
                      </a:r>
                      <a:endParaRPr lang="en-CA" sz="1200">
                        <a:effectLst/>
                        <a:latin typeface="Tahoma"/>
                        <a:ea typeface="Times New Roman"/>
                        <a:cs typeface="Times New Roman"/>
                      </a:endParaRPr>
                    </a:p>
                  </a:txBody>
                  <a:tcPr marL="68580" marR="68580" marT="0" marB="0"/>
                </a:tc>
              </a:tr>
              <a:tr h="557097">
                <a:tc>
                  <a:txBody>
                    <a:bodyPr/>
                    <a:lstStyle/>
                    <a:p>
                      <a:pPr algn="ctr">
                        <a:spcAft>
                          <a:spcPts val="0"/>
                        </a:spcAft>
                      </a:pPr>
                      <a:r>
                        <a:rPr lang="en-GB" sz="1100" spc="-10" dirty="0">
                          <a:effectLst/>
                        </a:rPr>
                        <a:t>6</a:t>
                      </a:r>
                      <a:r>
                        <a:rPr lang="en-GB" sz="1100" spc="-10" dirty="0" smtClean="0">
                          <a:effectLst/>
                        </a:rPr>
                        <a:t>.</a:t>
                      </a:r>
                      <a:endParaRPr lang="en-CA" sz="1000" dirty="0">
                        <a:effectLst/>
                        <a:latin typeface="Tahoma"/>
                        <a:ea typeface="Times New Roman"/>
                        <a:cs typeface="Times New Roman"/>
                      </a:endParaRPr>
                    </a:p>
                  </a:txBody>
                  <a:tcPr marL="68580" marR="68580" marT="0" marB="0"/>
                </a:tc>
                <a:tc>
                  <a:txBody>
                    <a:bodyPr/>
                    <a:lstStyle/>
                    <a:p>
                      <a:pPr algn="ctr">
                        <a:spcAft>
                          <a:spcPts val="0"/>
                        </a:spcAft>
                      </a:pPr>
                      <a:r>
                        <a:rPr lang="en-GB" sz="1200" spc="-10" dirty="0" smtClean="0">
                          <a:effectLst/>
                        </a:rPr>
                        <a:t>12:25-1:25</a:t>
                      </a:r>
                      <a:endParaRPr lang="en-CA" sz="1200" dirty="0">
                        <a:effectLst/>
                        <a:latin typeface="Tahoma"/>
                        <a:ea typeface="Times New Roman"/>
                        <a:cs typeface="Times New Roman"/>
                      </a:endParaRPr>
                    </a:p>
                  </a:txBody>
                  <a:tcPr marL="68580" marR="68580" marT="0" marB="0"/>
                </a:tc>
                <a:tc>
                  <a:txBody>
                    <a:bodyPr/>
                    <a:lstStyle/>
                    <a:p>
                      <a:pPr marR="45720" algn="just">
                        <a:spcAft>
                          <a:spcPts val="0"/>
                        </a:spcAft>
                      </a:pPr>
                      <a:r>
                        <a:rPr lang="en-GB" sz="1200" spc="-10" dirty="0">
                          <a:effectLst/>
                        </a:rPr>
                        <a:t>CSC Internet Marketing Strategy – Next Steps and Recommendations for 2013/14 </a:t>
                      </a:r>
                      <a:endParaRPr lang="en-CA" sz="1200" dirty="0">
                        <a:effectLst/>
                        <a:latin typeface="Tahoma"/>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a:effectLst/>
                        </a:rPr>
                        <a:t>Paul Pinchbeck &amp; Laura Rice</a:t>
                      </a:r>
                      <a:endParaRPr lang="en-CA" sz="1200">
                        <a:effectLst/>
                        <a:latin typeface="Tahoma"/>
                        <a:ea typeface="Times New Roman"/>
                        <a:cs typeface="Times New Roman"/>
                      </a:endParaRPr>
                    </a:p>
                  </a:txBody>
                  <a:tcPr marL="68580" marR="68580" marT="0" marB="0"/>
                </a:tc>
              </a:tr>
              <a:tr h="516663">
                <a:tc>
                  <a:txBody>
                    <a:bodyPr/>
                    <a:lstStyle/>
                    <a:p>
                      <a:pPr algn="ctr">
                        <a:spcAft>
                          <a:spcPts val="0"/>
                        </a:spcAft>
                      </a:pPr>
                      <a:r>
                        <a:rPr lang="en-GB" sz="1100" spc="-10" dirty="0">
                          <a:effectLst/>
                        </a:rPr>
                        <a:t>7</a:t>
                      </a:r>
                      <a:r>
                        <a:rPr lang="en-GB" sz="1100" spc="-10" dirty="0" smtClean="0">
                          <a:effectLst/>
                        </a:rPr>
                        <a:t>.</a:t>
                      </a:r>
                      <a:endParaRPr lang="en-CA" sz="1000" dirty="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1:15-1:25</a:t>
                      </a:r>
                      <a:endParaRPr lang="en-CA" sz="1200">
                        <a:effectLst/>
                        <a:latin typeface="Tahoma"/>
                        <a:ea typeface="Times New Roman"/>
                        <a:cs typeface="Times New Roman"/>
                      </a:endParaRPr>
                    </a:p>
                  </a:txBody>
                  <a:tcPr marL="68580" marR="68580" marT="0" marB="0"/>
                </a:tc>
                <a:tc>
                  <a:txBody>
                    <a:bodyPr/>
                    <a:lstStyle/>
                    <a:p>
                      <a:pPr marR="45720" algn="just">
                        <a:spcAft>
                          <a:spcPts val="0"/>
                        </a:spcAft>
                      </a:pPr>
                      <a:r>
                        <a:rPr lang="en-GB" sz="1200" spc="-10" dirty="0">
                          <a:effectLst/>
                        </a:rPr>
                        <a:t>2013 Toronto Snow Show – Brief Update</a:t>
                      </a:r>
                      <a:endParaRPr lang="en-CA" sz="1200" dirty="0">
                        <a:effectLst/>
                        <a:latin typeface="Tahoma"/>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a:effectLst/>
                        </a:rPr>
                        <a:t>Paul Pinchbeck &amp; Patrick Arkeveld</a:t>
                      </a:r>
                      <a:endParaRPr lang="en-CA" sz="1200">
                        <a:effectLst/>
                        <a:latin typeface="Tahoma"/>
                        <a:ea typeface="Times New Roman"/>
                        <a:cs typeface="Times New Roman"/>
                      </a:endParaRPr>
                    </a:p>
                  </a:txBody>
                  <a:tcPr marL="68580" marR="68580" marT="0" marB="0"/>
                </a:tc>
              </a:tr>
              <a:tr h="290229">
                <a:tc>
                  <a:txBody>
                    <a:bodyPr/>
                    <a:lstStyle/>
                    <a:p>
                      <a:pPr algn="ctr">
                        <a:spcAft>
                          <a:spcPts val="0"/>
                        </a:spcAft>
                      </a:pPr>
                      <a:r>
                        <a:rPr lang="en-GB" sz="1100" spc="-10" dirty="0">
                          <a:effectLst/>
                        </a:rPr>
                        <a:t>8</a:t>
                      </a:r>
                      <a:r>
                        <a:rPr lang="en-GB" sz="1100" spc="-10" dirty="0" smtClean="0">
                          <a:effectLst/>
                        </a:rPr>
                        <a:t>.</a:t>
                      </a:r>
                      <a:endParaRPr lang="en-CA" sz="1000" dirty="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1:25-1:30</a:t>
                      </a:r>
                      <a:endParaRPr lang="en-CA" sz="1200">
                        <a:effectLst/>
                        <a:latin typeface="Tahoma"/>
                        <a:ea typeface="Times New Roman"/>
                        <a:cs typeface="Times New Roman"/>
                      </a:endParaRPr>
                    </a:p>
                  </a:txBody>
                  <a:tcPr marL="68580" marR="68580" marT="0" marB="0"/>
                </a:tc>
                <a:tc>
                  <a:txBody>
                    <a:bodyPr/>
                    <a:lstStyle/>
                    <a:p>
                      <a:pPr marL="228600" marR="45720" indent="-228600">
                        <a:spcAft>
                          <a:spcPts val="0"/>
                        </a:spcAft>
                      </a:pPr>
                      <a:r>
                        <a:rPr lang="en-GB" sz="1200" spc="-10" dirty="0">
                          <a:effectLst/>
                        </a:rPr>
                        <a:t>Time and Place of Next Meeting </a:t>
                      </a:r>
                      <a:endParaRPr lang="en-CA" sz="1200" dirty="0">
                        <a:effectLst/>
                        <a:latin typeface="Tahoma"/>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a:effectLst/>
                        </a:rPr>
                        <a:t>Paul Pinchbeck </a:t>
                      </a:r>
                      <a:endParaRPr lang="en-CA" sz="1200">
                        <a:effectLst/>
                        <a:latin typeface="Tahoma"/>
                        <a:ea typeface="Times New Roman"/>
                        <a:cs typeface="Times New Roman"/>
                      </a:endParaRPr>
                    </a:p>
                  </a:txBody>
                  <a:tcPr marL="68580" marR="68580" marT="0" marB="0"/>
                </a:tc>
              </a:tr>
              <a:tr h="290229">
                <a:tc>
                  <a:txBody>
                    <a:bodyPr/>
                    <a:lstStyle/>
                    <a:p>
                      <a:pPr algn="ctr">
                        <a:spcAft>
                          <a:spcPts val="0"/>
                        </a:spcAft>
                      </a:pPr>
                      <a:r>
                        <a:rPr lang="en-GB" sz="1100" spc="-10" dirty="0" smtClean="0">
                          <a:effectLst/>
                        </a:rPr>
                        <a:t>9.</a:t>
                      </a:r>
                      <a:endParaRPr lang="en-CA" sz="1000" dirty="0">
                        <a:effectLst/>
                        <a:latin typeface="Tahoma"/>
                        <a:ea typeface="Times New Roman"/>
                        <a:cs typeface="Times New Roman"/>
                      </a:endParaRPr>
                    </a:p>
                  </a:txBody>
                  <a:tcPr marL="68580" marR="68580" marT="0" marB="0"/>
                </a:tc>
                <a:tc>
                  <a:txBody>
                    <a:bodyPr/>
                    <a:lstStyle/>
                    <a:p>
                      <a:pPr algn="ctr">
                        <a:spcAft>
                          <a:spcPts val="0"/>
                        </a:spcAft>
                      </a:pPr>
                      <a:r>
                        <a:rPr lang="en-GB" sz="1200" spc="-10">
                          <a:effectLst/>
                        </a:rPr>
                        <a:t>1:30</a:t>
                      </a:r>
                      <a:endParaRPr lang="en-CA" sz="1200">
                        <a:effectLst/>
                        <a:latin typeface="Tahoma"/>
                        <a:ea typeface="Times New Roman"/>
                        <a:cs typeface="Times New Roman"/>
                      </a:endParaRPr>
                    </a:p>
                  </a:txBody>
                  <a:tcPr marL="68580" marR="68580" marT="0" marB="0"/>
                </a:tc>
                <a:tc>
                  <a:txBody>
                    <a:bodyPr/>
                    <a:lstStyle/>
                    <a:p>
                      <a:pPr marL="228600" marR="45720" indent="-228600">
                        <a:spcAft>
                          <a:spcPts val="0"/>
                        </a:spcAft>
                      </a:pPr>
                      <a:r>
                        <a:rPr lang="en-GB" sz="1200" spc="-10" dirty="0">
                          <a:effectLst/>
                        </a:rPr>
                        <a:t>Meeting adjournment</a:t>
                      </a:r>
                      <a:endParaRPr lang="en-CA" sz="1200" dirty="0">
                        <a:effectLst/>
                        <a:latin typeface="Tahoma"/>
                        <a:ea typeface="Times New Roman"/>
                        <a:cs typeface="Times New Roman"/>
                      </a:endParaRPr>
                    </a:p>
                  </a:txBody>
                  <a:tcPr marL="68580" marR="68580" marT="0" marB="0"/>
                </a:tc>
                <a:tc>
                  <a:txBody>
                    <a:bodyPr/>
                    <a:lstStyle/>
                    <a:p>
                      <a:pPr marL="102870" algn="ctr">
                        <a:spcAft>
                          <a:spcPts val="0"/>
                        </a:spcAft>
                        <a:tabLst>
                          <a:tab pos="102870" algn="l"/>
                        </a:tabLst>
                      </a:pPr>
                      <a:r>
                        <a:rPr lang="en-GB" sz="1200" spc="-10" dirty="0">
                          <a:effectLst/>
                        </a:rPr>
                        <a:t>Paul Pinchbeck</a:t>
                      </a:r>
                      <a:endParaRPr lang="en-CA" sz="1200" dirty="0">
                        <a:effectLst/>
                        <a:latin typeface="Tahom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480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pitchFamily="34" charset="-128"/>
              </a:rPr>
              <a:t>Marketing Impact</a:t>
            </a:r>
          </a:p>
        </p:txBody>
      </p:sp>
      <p:sp>
        <p:nvSpPr>
          <p:cNvPr id="45059" name="Title 6"/>
          <p:cNvSpPr txBox="1">
            <a:spLocks/>
          </p:cNvSpPr>
          <p:nvPr/>
        </p:nvSpPr>
        <p:spPr bwMode="auto">
          <a:xfrm>
            <a:off x="381000" y="2306638"/>
            <a:ext cx="8382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sz="1600">
                <a:solidFill>
                  <a:srgbClr val="990000"/>
                </a:solidFill>
                <a:latin typeface="Century Gothic" pitchFamily="34" charset="0"/>
              </a:rPr>
              <a:t>There are some differences geographically – likely a result of local marketing efforts</a:t>
            </a:r>
          </a:p>
        </p:txBody>
      </p:sp>
      <p:graphicFrame>
        <p:nvGraphicFramePr>
          <p:cNvPr id="5" name="Content Placeholder 13"/>
          <p:cNvGraphicFramePr>
            <a:graphicFrameLocks noGrp="1"/>
          </p:cNvGraphicFramePr>
          <p:nvPr>
            <p:ph sz="half" idx="4294967295"/>
          </p:nvPr>
        </p:nvGraphicFramePr>
        <p:xfrm>
          <a:off x="457200" y="3035300"/>
          <a:ext cx="8321677" cy="3503614"/>
        </p:xfrm>
        <a:graphic>
          <a:graphicData uri="http://schemas.openxmlformats.org/drawingml/2006/table">
            <a:tbl>
              <a:tblPr firstRow="1" bandRow="1">
                <a:tableStyleId>{5C22544A-7EE6-4342-B048-85BDC9FD1C3A}</a:tableStyleId>
              </a:tblPr>
              <a:tblGrid>
                <a:gridCol w="1920387"/>
                <a:gridCol w="914470"/>
                <a:gridCol w="914470"/>
                <a:gridCol w="914470"/>
                <a:gridCol w="914470"/>
                <a:gridCol w="914470"/>
                <a:gridCol w="914470"/>
                <a:gridCol w="914470"/>
              </a:tblGrid>
              <a:tr h="467006">
                <a:tc>
                  <a:txBody>
                    <a:bodyPr/>
                    <a:lstStyle/>
                    <a:p>
                      <a:pPr algn="l" fontAlgn="b"/>
                      <a:endParaRPr lang="en-US" sz="2000" b="0" i="0" u="none" strike="noStrike" dirty="0">
                        <a:solidFill>
                          <a:srgbClr val="000000"/>
                        </a:solidFill>
                        <a:effectLst/>
                        <a:latin typeface="Calibri"/>
                      </a:endParaRPr>
                    </a:p>
                  </a:txBody>
                  <a:tcPr marL="0" marR="0" marT="0" marB="0" anchor="b"/>
                </a:tc>
                <a:tc>
                  <a:txBody>
                    <a:bodyPr/>
                    <a:lstStyle/>
                    <a:p>
                      <a:pPr algn="ctr" fontAlgn="b"/>
                      <a:r>
                        <a:rPr lang="en-US" sz="1800" b="0" i="0" u="none" strike="noStrike" dirty="0">
                          <a:solidFill>
                            <a:schemeClr val="bg1"/>
                          </a:solidFill>
                          <a:effectLst/>
                          <a:latin typeface="Calibri"/>
                        </a:rPr>
                        <a:t>Canada</a:t>
                      </a:r>
                    </a:p>
                  </a:txBody>
                  <a:tcPr marL="0" marR="0" marT="0" marB="0" anchor="ctr"/>
                </a:tc>
                <a:tc>
                  <a:txBody>
                    <a:bodyPr/>
                    <a:lstStyle/>
                    <a:p>
                      <a:pPr algn="ctr" fontAlgn="b"/>
                      <a:r>
                        <a:rPr lang="en-US" sz="1800" b="0" i="0" u="none" strike="noStrike" dirty="0">
                          <a:solidFill>
                            <a:schemeClr val="bg1"/>
                          </a:solidFill>
                          <a:effectLst/>
                          <a:latin typeface="Calibri"/>
                        </a:rPr>
                        <a:t>West</a:t>
                      </a:r>
                    </a:p>
                  </a:txBody>
                  <a:tcPr marL="0" marR="0" marT="0" marB="0" anchor="ctr"/>
                </a:tc>
                <a:tc>
                  <a:txBody>
                    <a:bodyPr/>
                    <a:lstStyle/>
                    <a:p>
                      <a:pPr algn="ctr" fontAlgn="b"/>
                      <a:r>
                        <a:rPr lang="en-US" sz="1800" b="0" i="0" u="none" strike="noStrike" dirty="0">
                          <a:solidFill>
                            <a:schemeClr val="bg1"/>
                          </a:solidFill>
                          <a:effectLst/>
                          <a:latin typeface="Calibri"/>
                        </a:rPr>
                        <a:t>BC</a:t>
                      </a:r>
                    </a:p>
                  </a:txBody>
                  <a:tcPr marL="0" marR="0" marT="0" marB="0" anchor="ctr"/>
                </a:tc>
                <a:tc>
                  <a:txBody>
                    <a:bodyPr/>
                    <a:lstStyle/>
                    <a:p>
                      <a:pPr algn="ctr" fontAlgn="b"/>
                      <a:r>
                        <a:rPr lang="en-US" sz="1800" b="0" i="0" u="none" strike="noStrike" dirty="0">
                          <a:solidFill>
                            <a:schemeClr val="bg1"/>
                          </a:solidFill>
                          <a:effectLst/>
                          <a:latin typeface="Calibri"/>
                        </a:rPr>
                        <a:t>AB</a:t>
                      </a:r>
                    </a:p>
                  </a:txBody>
                  <a:tcPr marL="0" marR="0" marT="0" marB="0" anchor="ctr"/>
                </a:tc>
                <a:tc>
                  <a:txBody>
                    <a:bodyPr/>
                    <a:lstStyle/>
                    <a:p>
                      <a:pPr algn="ctr" fontAlgn="b"/>
                      <a:r>
                        <a:rPr lang="en-US" sz="1800" b="0" i="0" u="none" strike="noStrike" dirty="0">
                          <a:solidFill>
                            <a:schemeClr val="bg1"/>
                          </a:solidFill>
                          <a:effectLst/>
                          <a:latin typeface="Calibri"/>
                        </a:rPr>
                        <a:t>ON</a:t>
                      </a:r>
                    </a:p>
                  </a:txBody>
                  <a:tcPr marL="0" marR="0" marT="0" marB="0" anchor="ctr"/>
                </a:tc>
                <a:tc>
                  <a:txBody>
                    <a:bodyPr/>
                    <a:lstStyle/>
                    <a:p>
                      <a:pPr algn="ctr" fontAlgn="b"/>
                      <a:r>
                        <a:rPr lang="en-US" sz="1800" b="0" i="0" u="none" strike="noStrike" dirty="0">
                          <a:solidFill>
                            <a:schemeClr val="bg1"/>
                          </a:solidFill>
                          <a:effectLst/>
                          <a:latin typeface="Calibri"/>
                        </a:rPr>
                        <a:t>QC</a:t>
                      </a:r>
                    </a:p>
                  </a:txBody>
                  <a:tcPr marL="0" marR="0" marT="0" marB="0" anchor="ctr"/>
                </a:tc>
                <a:tc>
                  <a:txBody>
                    <a:bodyPr/>
                    <a:lstStyle/>
                    <a:p>
                      <a:pPr algn="ctr" fontAlgn="b"/>
                      <a:r>
                        <a:rPr lang="en-US" sz="1800" b="0" i="0" u="none" strike="noStrike" dirty="0" smtClean="0">
                          <a:solidFill>
                            <a:schemeClr val="bg1"/>
                          </a:solidFill>
                          <a:effectLst/>
                          <a:latin typeface="Calibri"/>
                        </a:rPr>
                        <a:t>Atlantic</a:t>
                      </a:r>
                      <a:endParaRPr lang="en-US" sz="1800" b="0" i="0" u="none" strike="noStrike" dirty="0">
                        <a:solidFill>
                          <a:schemeClr val="bg1"/>
                        </a:solidFill>
                        <a:effectLst/>
                        <a:latin typeface="Calibri"/>
                      </a:endParaRPr>
                    </a:p>
                  </a:txBody>
                  <a:tcPr marL="0" marR="0" marT="0" marB="0" anchor="ctr"/>
                </a:tc>
              </a:tr>
              <a:tr h="379576">
                <a:tc>
                  <a:txBody>
                    <a:bodyPr/>
                    <a:lstStyle/>
                    <a:p>
                      <a:pPr lvl="0" algn="l" fontAlgn="ctr"/>
                      <a:r>
                        <a:rPr lang="en-US" sz="2000" b="0" i="0" u="none" strike="noStrike" dirty="0">
                          <a:solidFill>
                            <a:srgbClr val="000000"/>
                          </a:solidFill>
                          <a:effectLst/>
                          <a:latin typeface="Calibri"/>
                        </a:rPr>
                        <a:t>School</a:t>
                      </a:r>
                    </a:p>
                  </a:txBody>
                  <a:tcPr marL="91447" marR="0" marT="0" marB="0" anchor="ctr"/>
                </a:tc>
                <a:tc>
                  <a:txBody>
                    <a:bodyPr/>
                    <a:lstStyle/>
                    <a:p>
                      <a:pPr algn="ctr" fontAlgn="ctr"/>
                      <a:r>
                        <a:rPr lang="en-US" sz="2000" b="0" i="0" u="none" strike="noStrike">
                          <a:solidFill>
                            <a:srgbClr val="000000"/>
                          </a:solidFill>
                          <a:effectLst/>
                          <a:latin typeface="Calibri"/>
                        </a:rPr>
                        <a:t>54%</a:t>
                      </a:r>
                    </a:p>
                  </a:txBody>
                  <a:tcPr marL="0" marR="0" marT="0" marB="0" anchor="ctr"/>
                </a:tc>
                <a:tc>
                  <a:txBody>
                    <a:bodyPr/>
                    <a:lstStyle/>
                    <a:p>
                      <a:pPr algn="ctr" fontAlgn="ctr"/>
                      <a:r>
                        <a:rPr lang="en-US" sz="2000" b="0" i="0" u="none" strike="noStrike">
                          <a:solidFill>
                            <a:srgbClr val="000000"/>
                          </a:solidFill>
                          <a:effectLst/>
                          <a:latin typeface="Calibri"/>
                        </a:rPr>
                        <a:t>116</a:t>
                      </a:r>
                    </a:p>
                  </a:txBody>
                  <a:tcPr marL="0" marR="0" marT="0" marB="0" anchor="ctr"/>
                </a:tc>
                <a:tc>
                  <a:txBody>
                    <a:bodyPr/>
                    <a:lstStyle/>
                    <a:p>
                      <a:pPr algn="ctr" fontAlgn="ctr"/>
                      <a:r>
                        <a:rPr lang="en-US" sz="2000" b="0" i="0" u="none" strike="noStrike">
                          <a:solidFill>
                            <a:srgbClr val="000000"/>
                          </a:solidFill>
                          <a:effectLst/>
                          <a:latin typeface="Calibri"/>
                        </a:rPr>
                        <a:t>118</a:t>
                      </a:r>
                    </a:p>
                  </a:txBody>
                  <a:tcPr marL="0" marR="0" marT="0" marB="0" anchor="ctr"/>
                </a:tc>
                <a:tc>
                  <a:txBody>
                    <a:bodyPr/>
                    <a:lstStyle/>
                    <a:p>
                      <a:pPr algn="ctr" fontAlgn="ctr"/>
                      <a:r>
                        <a:rPr lang="en-US" sz="2000" b="0" i="0" u="none" strike="noStrike">
                          <a:solidFill>
                            <a:srgbClr val="000000"/>
                          </a:solidFill>
                          <a:effectLst/>
                          <a:latin typeface="Calibri"/>
                        </a:rPr>
                        <a:t>116</a:t>
                      </a:r>
                    </a:p>
                  </a:txBody>
                  <a:tcPr marL="0" marR="0" marT="0" marB="0" anchor="ctr"/>
                </a:tc>
                <a:tc>
                  <a:txBody>
                    <a:bodyPr/>
                    <a:lstStyle/>
                    <a:p>
                      <a:pPr algn="ctr" fontAlgn="ctr"/>
                      <a:r>
                        <a:rPr lang="en-US" sz="2000" b="0" i="0" u="none" strike="noStrike" dirty="0">
                          <a:solidFill>
                            <a:srgbClr val="000000"/>
                          </a:solidFill>
                          <a:effectLst/>
                          <a:latin typeface="Calibri"/>
                        </a:rPr>
                        <a:t>82</a:t>
                      </a:r>
                    </a:p>
                  </a:txBody>
                  <a:tcPr marL="0" marR="0" marT="0" marB="0" anchor="ctr">
                    <a:solidFill>
                      <a:schemeClr val="tx2">
                        <a:lumMod val="20000"/>
                        <a:lumOff val="80000"/>
                      </a:schemeClr>
                    </a:solidFill>
                  </a:tcPr>
                </a:tc>
                <a:tc>
                  <a:txBody>
                    <a:bodyPr/>
                    <a:lstStyle/>
                    <a:p>
                      <a:pPr algn="ctr" fontAlgn="ctr"/>
                      <a:r>
                        <a:rPr lang="en-US" sz="2000" b="0" i="0" u="none" strike="noStrike" dirty="0">
                          <a:solidFill>
                            <a:srgbClr val="000000"/>
                          </a:solidFill>
                          <a:effectLst/>
                          <a:latin typeface="Calibri"/>
                        </a:rPr>
                        <a:t>96</a:t>
                      </a:r>
                    </a:p>
                  </a:txBody>
                  <a:tcPr marL="0" marR="0" marT="0" marB="0" anchor="ctr"/>
                </a:tc>
                <a:tc>
                  <a:txBody>
                    <a:bodyPr/>
                    <a:lstStyle/>
                    <a:p>
                      <a:pPr algn="ctr" fontAlgn="ctr"/>
                      <a:r>
                        <a:rPr lang="en-US" sz="2000" b="0" i="0" u="none" strike="noStrike" dirty="0">
                          <a:solidFill>
                            <a:srgbClr val="000000"/>
                          </a:solidFill>
                          <a:effectLst/>
                          <a:latin typeface="Calibri"/>
                        </a:rPr>
                        <a:t>66</a:t>
                      </a:r>
                    </a:p>
                  </a:txBody>
                  <a:tcPr marL="0" marR="0" marT="0" marB="0" anchor="ctr">
                    <a:solidFill>
                      <a:srgbClr val="FCD4D4"/>
                    </a:solidFill>
                  </a:tcPr>
                </a:tc>
              </a:tr>
              <a:tr h="379576">
                <a:tc>
                  <a:txBody>
                    <a:bodyPr/>
                    <a:lstStyle/>
                    <a:p>
                      <a:pPr lvl="0" algn="l" fontAlgn="ctr"/>
                      <a:r>
                        <a:rPr lang="en-US" sz="2000" b="0" i="0" u="none" strike="noStrike" dirty="0" smtClean="0">
                          <a:solidFill>
                            <a:srgbClr val="000000"/>
                          </a:solidFill>
                          <a:effectLst/>
                          <a:latin typeface="Calibri"/>
                        </a:rPr>
                        <a:t>Friends/Family</a:t>
                      </a:r>
                      <a:endParaRPr lang="en-US" sz="2000" b="0" i="0" u="none" strike="noStrike" dirty="0">
                        <a:solidFill>
                          <a:srgbClr val="000000"/>
                        </a:solidFill>
                        <a:effectLst/>
                        <a:latin typeface="Calibri"/>
                      </a:endParaRPr>
                    </a:p>
                  </a:txBody>
                  <a:tcPr marL="91447" marR="0" marT="0" marB="0" anchor="ctr"/>
                </a:tc>
                <a:tc>
                  <a:txBody>
                    <a:bodyPr/>
                    <a:lstStyle/>
                    <a:p>
                      <a:pPr algn="ctr" fontAlgn="ctr"/>
                      <a:r>
                        <a:rPr lang="en-US" sz="2000" b="0" i="0" u="none" strike="noStrike" dirty="0">
                          <a:solidFill>
                            <a:srgbClr val="000000"/>
                          </a:solidFill>
                          <a:effectLst/>
                          <a:latin typeface="Calibri"/>
                        </a:rPr>
                        <a:t>33%</a:t>
                      </a:r>
                    </a:p>
                  </a:txBody>
                  <a:tcPr marL="0" marR="0" marT="0" marB="0" anchor="ctr"/>
                </a:tc>
                <a:tc>
                  <a:txBody>
                    <a:bodyPr/>
                    <a:lstStyle/>
                    <a:p>
                      <a:pPr algn="ctr" fontAlgn="ctr"/>
                      <a:r>
                        <a:rPr lang="en-US" sz="2000" b="0" i="0" u="none" strike="noStrike">
                          <a:solidFill>
                            <a:srgbClr val="000000"/>
                          </a:solidFill>
                          <a:effectLst/>
                          <a:latin typeface="Calibri"/>
                        </a:rPr>
                        <a:t>80</a:t>
                      </a:r>
                    </a:p>
                  </a:txBody>
                  <a:tcPr marL="0" marR="0" marT="0" marB="0" anchor="ctr"/>
                </a:tc>
                <a:tc>
                  <a:txBody>
                    <a:bodyPr/>
                    <a:lstStyle/>
                    <a:p>
                      <a:pPr algn="ctr" fontAlgn="ctr"/>
                      <a:r>
                        <a:rPr lang="en-US" sz="2000" b="0" i="0" u="none" strike="noStrike" dirty="0">
                          <a:solidFill>
                            <a:srgbClr val="000000"/>
                          </a:solidFill>
                          <a:effectLst/>
                          <a:latin typeface="Calibri"/>
                        </a:rPr>
                        <a:t>81</a:t>
                      </a:r>
                    </a:p>
                  </a:txBody>
                  <a:tcPr marL="0" marR="0" marT="0" marB="0" anchor="ctr">
                    <a:solidFill>
                      <a:srgbClr val="FCD4D4"/>
                    </a:solidFill>
                  </a:tcPr>
                </a:tc>
                <a:tc>
                  <a:txBody>
                    <a:bodyPr/>
                    <a:lstStyle/>
                    <a:p>
                      <a:pPr algn="ctr" fontAlgn="ctr"/>
                      <a:r>
                        <a:rPr lang="en-US" sz="2000" b="0" i="0" u="none" strike="noStrike" dirty="0">
                          <a:solidFill>
                            <a:srgbClr val="000000"/>
                          </a:solidFill>
                          <a:effectLst/>
                          <a:latin typeface="Calibri"/>
                        </a:rPr>
                        <a:t>77</a:t>
                      </a:r>
                    </a:p>
                  </a:txBody>
                  <a:tcPr marL="0" marR="0" marT="0" marB="0" anchor="ctr">
                    <a:solidFill>
                      <a:srgbClr val="FCD4D4"/>
                    </a:solidFill>
                  </a:tcPr>
                </a:tc>
                <a:tc>
                  <a:txBody>
                    <a:bodyPr/>
                    <a:lstStyle/>
                    <a:p>
                      <a:pPr algn="ctr" fontAlgn="ctr"/>
                      <a:r>
                        <a:rPr lang="en-US" sz="2000" b="1" i="0" u="none" strike="noStrike" dirty="0">
                          <a:solidFill>
                            <a:srgbClr val="EE2827"/>
                          </a:solidFill>
                          <a:effectLst/>
                          <a:latin typeface="Calibri"/>
                        </a:rPr>
                        <a:t>120</a:t>
                      </a:r>
                    </a:p>
                  </a:txBody>
                  <a:tcPr marL="0" marR="0" marT="0" marB="0" anchor="ctr"/>
                </a:tc>
                <a:tc>
                  <a:txBody>
                    <a:bodyPr/>
                    <a:lstStyle/>
                    <a:p>
                      <a:pPr algn="ctr" fontAlgn="ctr"/>
                      <a:r>
                        <a:rPr lang="en-US" sz="2000" b="0" i="0" u="none" strike="noStrike">
                          <a:solidFill>
                            <a:srgbClr val="000000"/>
                          </a:solidFill>
                          <a:effectLst/>
                          <a:latin typeface="Calibri"/>
                        </a:rPr>
                        <a:t>107</a:t>
                      </a:r>
                    </a:p>
                  </a:txBody>
                  <a:tcPr marL="0" marR="0" marT="0" marB="0" anchor="ctr"/>
                </a:tc>
                <a:tc>
                  <a:txBody>
                    <a:bodyPr/>
                    <a:lstStyle/>
                    <a:p>
                      <a:pPr algn="ctr" fontAlgn="ctr"/>
                      <a:r>
                        <a:rPr lang="en-US" sz="2000" b="1" i="0" u="none" strike="noStrike" dirty="0">
                          <a:solidFill>
                            <a:srgbClr val="EE2827"/>
                          </a:solidFill>
                          <a:effectLst/>
                          <a:latin typeface="Calibri"/>
                        </a:rPr>
                        <a:t>123</a:t>
                      </a:r>
                    </a:p>
                  </a:txBody>
                  <a:tcPr marL="0" marR="0" marT="0" marB="0" anchor="ctr"/>
                </a:tc>
              </a:tr>
              <a:tr h="379576">
                <a:tc>
                  <a:txBody>
                    <a:bodyPr/>
                    <a:lstStyle/>
                    <a:p>
                      <a:pPr lvl="0" algn="l" fontAlgn="ctr"/>
                      <a:r>
                        <a:rPr lang="en-US" sz="2000" b="0" i="0" u="none" strike="noStrike" dirty="0">
                          <a:solidFill>
                            <a:srgbClr val="000000"/>
                          </a:solidFill>
                          <a:effectLst/>
                          <a:latin typeface="Calibri"/>
                        </a:rPr>
                        <a:t>Web/Social</a:t>
                      </a:r>
                    </a:p>
                  </a:txBody>
                  <a:tcPr marL="91447" marR="0" marT="0" marB="0" anchor="ctr"/>
                </a:tc>
                <a:tc>
                  <a:txBody>
                    <a:bodyPr/>
                    <a:lstStyle/>
                    <a:p>
                      <a:pPr algn="ctr" fontAlgn="ctr"/>
                      <a:r>
                        <a:rPr lang="en-US" sz="2000" b="0" i="0" u="none" strike="noStrike">
                          <a:solidFill>
                            <a:srgbClr val="000000"/>
                          </a:solidFill>
                          <a:effectLst/>
                          <a:latin typeface="Calibri"/>
                        </a:rPr>
                        <a:t>4%</a:t>
                      </a:r>
                    </a:p>
                  </a:txBody>
                  <a:tcPr marL="0" marR="0" marT="0" marB="0" anchor="ctr"/>
                </a:tc>
                <a:tc>
                  <a:txBody>
                    <a:bodyPr/>
                    <a:lstStyle/>
                    <a:p>
                      <a:pPr algn="ctr" fontAlgn="ctr"/>
                      <a:r>
                        <a:rPr lang="en-US" sz="2000" b="0" i="0" u="none" strike="noStrike" dirty="0">
                          <a:solidFill>
                            <a:srgbClr val="000000"/>
                          </a:solidFill>
                          <a:effectLst/>
                          <a:latin typeface="Calibri"/>
                        </a:rPr>
                        <a:t>78</a:t>
                      </a:r>
                    </a:p>
                  </a:txBody>
                  <a:tcPr marL="0" marR="0" marT="0" marB="0" anchor="ctr"/>
                </a:tc>
                <a:tc>
                  <a:txBody>
                    <a:bodyPr/>
                    <a:lstStyle/>
                    <a:p>
                      <a:pPr algn="ctr" fontAlgn="ctr"/>
                      <a:r>
                        <a:rPr lang="en-US" sz="2000" b="0" i="0" u="none" strike="noStrike">
                          <a:solidFill>
                            <a:srgbClr val="000000"/>
                          </a:solidFill>
                          <a:effectLst/>
                          <a:latin typeface="Calibri"/>
                        </a:rPr>
                        <a:t>70</a:t>
                      </a:r>
                    </a:p>
                  </a:txBody>
                  <a:tcPr marL="0" marR="0" marT="0" marB="0" anchor="ctr"/>
                </a:tc>
                <a:tc>
                  <a:txBody>
                    <a:bodyPr/>
                    <a:lstStyle/>
                    <a:p>
                      <a:pPr algn="ctr" fontAlgn="ctr"/>
                      <a:r>
                        <a:rPr lang="en-US" sz="2000" b="0" i="0" u="none" strike="noStrike" dirty="0">
                          <a:solidFill>
                            <a:srgbClr val="000000"/>
                          </a:solidFill>
                          <a:effectLst/>
                          <a:latin typeface="Calibri"/>
                        </a:rPr>
                        <a:t>83</a:t>
                      </a:r>
                    </a:p>
                  </a:txBody>
                  <a:tcPr marL="0" marR="0" marT="0" marB="0" anchor="ctr"/>
                </a:tc>
                <a:tc>
                  <a:txBody>
                    <a:bodyPr/>
                    <a:lstStyle/>
                    <a:p>
                      <a:pPr algn="ctr" fontAlgn="ctr"/>
                      <a:r>
                        <a:rPr lang="en-US" sz="2000" b="0" i="0" u="none" strike="noStrike">
                          <a:solidFill>
                            <a:srgbClr val="000000"/>
                          </a:solidFill>
                          <a:effectLst/>
                          <a:latin typeface="Calibri"/>
                        </a:rPr>
                        <a:t>112</a:t>
                      </a:r>
                    </a:p>
                  </a:txBody>
                  <a:tcPr marL="0" marR="0" marT="0" marB="0" anchor="ctr"/>
                </a:tc>
                <a:tc>
                  <a:txBody>
                    <a:bodyPr/>
                    <a:lstStyle/>
                    <a:p>
                      <a:pPr algn="ctr" fontAlgn="ctr"/>
                      <a:r>
                        <a:rPr lang="en-US" sz="2000" b="1" i="0" u="none" strike="noStrike" dirty="0">
                          <a:solidFill>
                            <a:srgbClr val="EE2827"/>
                          </a:solidFill>
                          <a:effectLst/>
                          <a:latin typeface="Calibri"/>
                        </a:rPr>
                        <a:t>116</a:t>
                      </a:r>
                    </a:p>
                  </a:txBody>
                  <a:tcPr marL="0" marR="0" marT="0" marB="0" anchor="ctr"/>
                </a:tc>
                <a:tc>
                  <a:txBody>
                    <a:bodyPr/>
                    <a:lstStyle/>
                    <a:p>
                      <a:pPr algn="ctr" fontAlgn="ctr"/>
                      <a:r>
                        <a:rPr lang="en-US" sz="2000" b="1" i="0" u="none" strike="noStrike" dirty="0">
                          <a:solidFill>
                            <a:srgbClr val="EE2827"/>
                          </a:solidFill>
                          <a:effectLst/>
                          <a:latin typeface="Calibri"/>
                        </a:rPr>
                        <a:t>151</a:t>
                      </a:r>
                    </a:p>
                  </a:txBody>
                  <a:tcPr marL="0" marR="0" marT="0" marB="0" anchor="ctr"/>
                </a:tc>
              </a:tr>
              <a:tr h="379576">
                <a:tc>
                  <a:txBody>
                    <a:bodyPr/>
                    <a:lstStyle/>
                    <a:p>
                      <a:pPr lvl="0" algn="l" fontAlgn="ctr"/>
                      <a:r>
                        <a:rPr lang="en-US" sz="2000" b="0" i="0" u="none" strike="noStrike" dirty="0">
                          <a:solidFill>
                            <a:srgbClr val="000000"/>
                          </a:solidFill>
                          <a:effectLst/>
                          <a:latin typeface="Calibri"/>
                        </a:rPr>
                        <a:t>Retail</a:t>
                      </a:r>
                    </a:p>
                  </a:txBody>
                  <a:tcPr marL="91447" marR="0" marT="0" marB="0" anchor="ctr"/>
                </a:tc>
                <a:tc>
                  <a:txBody>
                    <a:bodyPr/>
                    <a:lstStyle/>
                    <a:p>
                      <a:pPr algn="ctr" fontAlgn="ctr"/>
                      <a:r>
                        <a:rPr lang="en-US" sz="2000" b="0" i="0" u="none" strike="noStrike" dirty="0">
                          <a:solidFill>
                            <a:srgbClr val="000000"/>
                          </a:solidFill>
                          <a:effectLst/>
                          <a:latin typeface="Calibri"/>
                        </a:rPr>
                        <a:t>3%</a:t>
                      </a:r>
                    </a:p>
                  </a:txBody>
                  <a:tcPr marL="0" marR="0" marT="0" marB="0" anchor="ctr"/>
                </a:tc>
                <a:tc>
                  <a:txBody>
                    <a:bodyPr/>
                    <a:lstStyle/>
                    <a:p>
                      <a:pPr algn="ctr" fontAlgn="ctr"/>
                      <a:r>
                        <a:rPr lang="en-US" sz="2000" b="0" i="0" u="none" strike="noStrike" dirty="0">
                          <a:solidFill>
                            <a:srgbClr val="000000"/>
                          </a:solidFill>
                          <a:effectLst/>
                          <a:latin typeface="Calibri"/>
                        </a:rPr>
                        <a:t>88</a:t>
                      </a:r>
                    </a:p>
                  </a:txBody>
                  <a:tcPr marL="0" marR="0" marT="0" marB="0" anchor="ctr"/>
                </a:tc>
                <a:tc>
                  <a:txBody>
                    <a:bodyPr/>
                    <a:lstStyle/>
                    <a:p>
                      <a:pPr algn="ctr" fontAlgn="ctr"/>
                      <a:r>
                        <a:rPr lang="en-US" sz="2000" b="0" i="0" u="none" strike="noStrike" dirty="0">
                          <a:solidFill>
                            <a:srgbClr val="000000"/>
                          </a:solidFill>
                          <a:effectLst/>
                          <a:latin typeface="Calibri"/>
                        </a:rPr>
                        <a:t>77</a:t>
                      </a:r>
                    </a:p>
                  </a:txBody>
                  <a:tcPr marL="0" marR="0" marT="0" marB="0" anchor="ctr"/>
                </a:tc>
                <a:tc>
                  <a:txBody>
                    <a:bodyPr/>
                    <a:lstStyle/>
                    <a:p>
                      <a:pPr algn="ctr" fontAlgn="ctr"/>
                      <a:r>
                        <a:rPr lang="en-US" sz="2000" b="0" i="0" u="none" strike="noStrike">
                          <a:solidFill>
                            <a:srgbClr val="000000"/>
                          </a:solidFill>
                          <a:effectLst/>
                          <a:latin typeface="Calibri"/>
                        </a:rPr>
                        <a:t>97</a:t>
                      </a:r>
                    </a:p>
                  </a:txBody>
                  <a:tcPr marL="0" marR="0" marT="0" marB="0" anchor="ctr"/>
                </a:tc>
                <a:tc>
                  <a:txBody>
                    <a:bodyPr/>
                    <a:lstStyle/>
                    <a:p>
                      <a:pPr algn="ctr" fontAlgn="ctr"/>
                      <a:r>
                        <a:rPr lang="en-US" sz="2000" b="1" i="0" u="none" strike="noStrike" dirty="0">
                          <a:solidFill>
                            <a:schemeClr val="tx2"/>
                          </a:solidFill>
                          <a:effectLst/>
                          <a:latin typeface="Calibri"/>
                        </a:rPr>
                        <a:t>120</a:t>
                      </a:r>
                    </a:p>
                  </a:txBody>
                  <a:tcPr marL="0" marR="0" marT="0" marB="0" anchor="ctr"/>
                </a:tc>
                <a:tc>
                  <a:txBody>
                    <a:bodyPr/>
                    <a:lstStyle/>
                    <a:p>
                      <a:pPr algn="ctr" fontAlgn="ctr"/>
                      <a:r>
                        <a:rPr lang="en-US" sz="2000" b="0" i="0" u="none" strike="noStrike">
                          <a:solidFill>
                            <a:srgbClr val="000000"/>
                          </a:solidFill>
                          <a:effectLst/>
                          <a:latin typeface="Calibri"/>
                        </a:rPr>
                        <a:t>94</a:t>
                      </a:r>
                    </a:p>
                  </a:txBody>
                  <a:tcPr marL="0" marR="0" marT="0" marB="0" anchor="ctr"/>
                </a:tc>
                <a:tc>
                  <a:txBody>
                    <a:bodyPr/>
                    <a:lstStyle/>
                    <a:p>
                      <a:pPr algn="ctr" fontAlgn="ctr"/>
                      <a:r>
                        <a:rPr lang="en-US" sz="2000" b="1" i="0" u="none" strike="noStrike" dirty="0">
                          <a:solidFill>
                            <a:srgbClr val="EE2827"/>
                          </a:solidFill>
                          <a:effectLst/>
                          <a:latin typeface="Calibri"/>
                        </a:rPr>
                        <a:t>224</a:t>
                      </a:r>
                    </a:p>
                  </a:txBody>
                  <a:tcPr marL="0" marR="0" marT="0" marB="0" anchor="ctr"/>
                </a:tc>
              </a:tr>
              <a:tr h="379576">
                <a:tc>
                  <a:txBody>
                    <a:bodyPr/>
                    <a:lstStyle/>
                    <a:p>
                      <a:pPr lvl="0" algn="l" fontAlgn="ctr"/>
                      <a:r>
                        <a:rPr lang="en-US" sz="2000" b="0" i="0" u="none" strike="noStrike" dirty="0">
                          <a:solidFill>
                            <a:srgbClr val="000000"/>
                          </a:solidFill>
                          <a:effectLst/>
                          <a:latin typeface="Calibri"/>
                        </a:rPr>
                        <a:t>Ski Area</a:t>
                      </a:r>
                    </a:p>
                  </a:txBody>
                  <a:tcPr marL="91447" marR="0" marT="0" marB="0" anchor="ctr"/>
                </a:tc>
                <a:tc>
                  <a:txBody>
                    <a:bodyPr/>
                    <a:lstStyle/>
                    <a:p>
                      <a:pPr algn="ctr" fontAlgn="ctr"/>
                      <a:r>
                        <a:rPr lang="en-US" sz="2000" b="0" i="0" u="none" strike="noStrike" dirty="0">
                          <a:solidFill>
                            <a:srgbClr val="000000"/>
                          </a:solidFill>
                          <a:effectLst/>
                          <a:latin typeface="Calibri"/>
                        </a:rPr>
                        <a:t>2%</a:t>
                      </a:r>
                    </a:p>
                  </a:txBody>
                  <a:tcPr marL="0" marR="0" marT="0" marB="0" anchor="ctr"/>
                </a:tc>
                <a:tc>
                  <a:txBody>
                    <a:bodyPr/>
                    <a:lstStyle/>
                    <a:p>
                      <a:pPr algn="ctr" fontAlgn="ctr"/>
                      <a:r>
                        <a:rPr lang="en-US" sz="2000" b="0" i="0" u="none" strike="noStrike">
                          <a:solidFill>
                            <a:srgbClr val="000000"/>
                          </a:solidFill>
                          <a:effectLst/>
                          <a:latin typeface="Calibri"/>
                        </a:rPr>
                        <a:t>95</a:t>
                      </a:r>
                    </a:p>
                  </a:txBody>
                  <a:tcPr marL="0" marR="0" marT="0" marB="0" anchor="ctr"/>
                </a:tc>
                <a:tc>
                  <a:txBody>
                    <a:bodyPr/>
                    <a:lstStyle/>
                    <a:p>
                      <a:pPr algn="ctr" fontAlgn="ctr"/>
                      <a:r>
                        <a:rPr lang="en-US" sz="2000" b="0" i="0" u="none" strike="noStrike">
                          <a:solidFill>
                            <a:srgbClr val="000000"/>
                          </a:solidFill>
                          <a:effectLst/>
                          <a:latin typeface="Calibri"/>
                        </a:rPr>
                        <a:t>63</a:t>
                      </a:r>
                    </a:p>
                  </a:txBody>
                  <a:tcPr marL="0" marR="0" marT="0" marB="0" anchor="ctr"/>
                </a:tc>
                <a:tc>
                  <a:txBody>
                    <a:bodyPr/>
                    <a:lstStyle/>
                    <a:p>
                      <a:pPr algn="ctr" fontAlgn="ctr"/>
                      <a:r>
                        <a:rPr lang="en-US" sz="2000" b="1" i="0" u="none" strike="noStrike" dirty="0">
                          <a:solidFill>
                            <a:srgbClr val="EE2827"/>
                          </a:solidFill>
                          <a:effectLst/>
                          <a:latin typeface="Calibri"/>
                        </a:rPr>
                        <a:t>126</a:t>
                      </a:r>
                    </a:p>
                  </a:txBody>
                  <a:tcPr marL="0" marR="0" marT="0" marB="0" anchor="ctr"/>
                </a:tc>
                <a:tc>
                  <a:txBody>
                    <a:bodyPr/>
                    <a:lstStyle/>
                    <a:p>
                      <a:pPr algn="ctr" fontAlgn="ctr"/>
                      <a:r>
                        <a:rPr lang="en-US" sz="2000" b="0" i="0" u="none" strike="noStrike" dirty="0">
                          <a:solidFill>
                            <a:srgbClr val="000000"/>
                          </a:solidFill>
                          <a:effectLst/>
                          <a:latin typeface="Calibri"/>
                        </a:rPr>
                        <a:t>108</a:t>
                      </a:r>
                    </a:p>
                  </a:txBody>
                  <a:tcPr marL="0" marR="0" marT="0" marB="0" anchor="ctr"/>
                </a:tc>
                <a:tc>
                  <a:txBody>
                    <a:bodyPr/>
                    <a:lstStyle/>
                    <a:p>
                      <a:pPr algn="ctr" fontAlgn="ctr"/>
                      <a:r>
                        <a:rPr lang="en-US" sz="2000" b="0" i="0" u="none" strike="noStrike" dirty="0">
                          <a:solidFill>
                            <a:srgbClr val="000000"/>
                          </a:solidFill>
                          <a:effectLst/>
                          <a:latin typeface="Calibri"/>
                        </a:rPr>
                        <a:t>92</a:t>
                      </a:r>
                    </a:p>
                  </a:txBody>
                  <a:tcPr marL="0" marR="0" marT="0" marB="0" anchor="ctr"/>
                </a:tc>
                <a:tc>
                  <a:txBody>
                    <a:bodyPr/>
                    <a:lstStyle/>
                    <a:p>
                      <a:pPr algn="ctr" fontAlgn="ctr"/>
                      <a:r>
                        <a:rPr lang="en-US" sz="2000" b="1" i="0" u="none" strike="noStrike" dirty="0">
                          <a:solidFill>
                            <a:srgbClr val="EE2827"/>
                          </a:solidFill>
                          <a:effectLst/>
                          <a:latin typeface="Calibri"/>
                        </a:rPr>
                        <a:t>301</a:t>
                      </a:r>
                    </a:p>
                  </a:txBody>
                  <a:tcPr marL="0" marR="0" marT="0" marB="0" anchor="ctr"/>
                </a:tc>
              </a:tr>
              <a:tr h="379576">
                <a:tc>
                  <a:txBody>
                    <a:bodyPr/>
                    <a:lstStyle/>
                    <a:p>
                      <a:pPr lvl="0" algn="l" fontAlgn="ctr"/>
                      <a:r>
                        <a:rPr lang="en-US" sz="2000" b="0" i="0" u="none" strike="noStrike" dirty="0">
                          <a:solidFill>
                            <a:srgbClr val="000000"/>
                          </a:solidFill>
                          <a:effectLst/>
                          <a:latin typeface="Calibri"/>
                        </a:rPr>
                        <a:t>Print</a:t>
                      </a:r>
                    </a:p>
                  </a:txBody>
                  <a:tcPr marL="91447" marR="0" marT="0" marB="0" anchor="ctr"/>
                </a:tc>
                <a:tc>
                  <a:txBody>
                    <a:bodyPr/>
                    <a:lstStyle/>
                    <a:p>
                      <a:pPr algn="ctr" fontAlgn="ctr"/>
                      <a:r>
                        <a:rPr lang="en-US" sz="2000" b="0" i="0" u="none" strike="noStrike">
                          <a:solidFill>
                            <a:srgbClr val="000000"/>
                          </a:solidFill>
                          <a:effectLst/>
                          <a:latin typeface="Calibri"/>
                        </a:rPr>
                        <a:t>1%</a:t>
                      </a:r>
                    </a:p>
                  </a:txBody>
                  <a:tcPr marL="0" marR="0" marT="0" marB="0" anchor="ctr"/>
                </a:tc>
                <a:tc>
                  <a:txBody>
                    <a:bodyPr/>
                    <a:lstStyle/>
                    <a:p>
                      <a:pPr algn="ctr" fontAlgn="ctr"/>
                      <a:r>
                        <a:rPr lang="en-US" sz="2000" b="0" i="0" u="none" strike="noStrike">
                          <a:solidFill>
                            <a:srgbClr val="000000"/>
                          </a:solidFill>
                          <a:effectLst/>
                          <a:latin typeface="Calibri"/>
                        </a:rPr>
                        <a:t>37</a:t>
                      </a:r>
                    </a:p>
                  </a:txBody>
                  <a:tcPr marL="0" marR="0" marT="0" marB="0" anchor="ctr"/>
                </a:tc>
                <a:tc>
                  <a:txBody>
                    <a:bodyPr/>
                    <a:lstStyle/>
                    <a:p>
                      <a:pPr algn="ctr" fontAlgn="ctr"/>
                      <a:r>
                        <a:rPr lang="en-US" sz="2000" b="0" i="0" u="none" strike="noStrike" dirty="0">
                          <a:solidFill>
                            <a:srgbClr val="000000"/>
                          </a:solidFill>
                          <a:effectLst/>
                          <a:latin typeface="Calibri"/>
                        </a:rPr>
                        <a:t>24</a:t>
                      </a:r>
                    </a:p>
                  </a:txBody>
                  <a:tcPr marL="0" marR="0" marT="0" marB="0" anchor="ctr"/>
                </a:tc>
                <a:tc>
                  <a:txBody>
                    <a:bodyPr/>
                    <a:lstStyle/>
                    <a:p>
                      <a:pPr algn="ctr" fontAlgn="ctr"/>
                      <a:r>
                        <a:rPr lang="en-US" sz="2000" b="0" i="0" u="none" strike="noStrike" dirty="0">
                          <a:solidFill>
                            <a:srgbClr val="000000"/>
                          </a:solidFill>
                          <a:effectLst/>
                          <a:latin typeface="Calibri"/>
                        </a:rPr>
                        <a:t>54</a:t>
                      </a:r>
                    </a:p>
                  </a:txBody>
                  <a:tcPr marL="0" marR="0" marT="0" marB="0" anchor="ctr"/>
                </a:tc>
                <a:tc>
                  <a:txBody>
                    <a:bodyPr/>
                    <a:lstStyle/>
                    <a:p>
                      <a:pPr algn="ctr" fontAlgn="ctr"/>
                      <a:r>
                        <a:rPr lang="en-US" sz="2000" b="1" i="0" u="none" strike="noStrike" dirty="0">
                          <a:solidFill>
                            <a:srgbClr val="EE2827"/>
                          </a:solidFill>
                          <a:effectLst/>
                          <a:latin typeface="Calibri"/>
                        </a:rPr>
                        <a:t>179</a:t>
                      </a:r>
                    </a:p>
                  </a:txBody>
                  <a:tcPr marL="0" marR="0" marT="0" marB="0" anchor="ctr"/>
                </a:tc>
                <a:tc>
                  <a:txBody>
                    <a:bodyPr/>
                    <a:lstStyle/>
                    <a:p>
                      <a:pPr algn="ctr" fontAlgn="ctr"/>
                      <a:r>
                        <a:rPr lang="en-US" sz="2000" b="0" i="0" u="none" strike="noStrike" dirty="0">
                          <a:solidFill>
                            <a:srgbClr val="000000"/>
                          </a:solidFill>
                          <a:effectLst/>
                          <a:latin typeface="Calibri"/>
                        </a:rPr>
                        <a:t>108</a:t>
                      </a:r>
                    </a:p>
                  </a:txBody>
                  <a:tcPr marL="0" marR="0" marT="0" marB="0" anchor="ctr"/>
                </a:tc>
                <a:tc>
                  <a:txBody>
                    <a:bodyPr/>
                    <a:lstStyle/>
                    <a:p>
                      <a:pPr algn="ctr" fontAlgn="ctr"/>
                      <a:r>
                        <a:rPr lang="en-US" sz="2000" b="1" i="0" u="none" strike="noStrike" dirty="0">
                          <a:solidFill>
                            <a:srgbClr val="EE2827"/>
                          </a:solidFill>
                          <a:effectLst/>
                          <a:latin typeface="Calibri"/>
                        </a:rPr>
                        <a:t>215</a:t>
                      </a:r>
                    </a:p>
                  </a:txBody>
                  <a:tcPr marL="0" marR="0" marT="0" marB="0" anchor="ctr"/>
                </a:tc>
              </a:tr>
              <a:tr h="379576">
                <a:tc>
                  <a:txBody>
                    <a:bodyPr/>
                    <a:lstStyle/>
                    <a:p>
                      <a:pPr lvl="0" algn="l" fontAlgn="ctr"/>
                      <a:r>
                        <a:rPr lang="en-US" sz="2000" b="0" i="0" u="none" strike="noStrike" dirty="0">
                          <a:solidFill>
                            <a:srgbClr val="000000"/>
                          </a:solidFill>
                          <a:effectLst/>
                          <a:latin typeface="Calibri"/>
                        </a:rPr>
                        <a:t>Event</a:t>
                      </a:r>
                    </a:p>
                  </a:txBody>
                  <a:tcPr marL="91447" marR="0" marT="0" marB="0" anchor="ctr"/>
                </a:tc>
                <a:tc>
                  <a:txBody>
                    <a:bodyPr/>
                    <a:lstStyle/>
                    <a:p>
                      <a:pPr algn="ctr" fontAlgn="ctr"/>
                      <a:r>
                        <a:rPr lang="en-US" sz="2000" b="0" i="0" u="none" strike="noStrike">
                          <a:solidFill>
                            <a:srgbClr val="000000"/>
                          </a:solidFill>
                          <a:effectLst/>
                          <a:latin typeface="Calibri"/>
                        </a:rPr>
                        <a:t>0%</a:t>
                      </a:r>
                    </a:p>
                  </a:txBody>
                  <a:tcPr marL="0" marR="0" marT="0" marB="0" anchor="ctr"/>
                </a:tc>
                <a:tc>
                  <a:txBody>
                    <a:bodyPr/>
                    <a:lstStyle/>
                    <a:p>
                      <a:pPr algn="ctr" fontAlgn="ctr"/>
                      <a:r>
                        <a:rPr lang="en-US" sz="2000" b="0" i="0" u="none" strike="noStrike">
                          <a:solidFill>
                            <a:srgbClr val="000000"/>
                          </a:solidFill>
                          <a:effectLst/>
                          <a:latin typeface="Calibri"/>
                        </a:rPr>
                        <a:t>60</a:t>
                      </a:r>
                    </a:p>
                  </a:txBody>
                  <a:tcPr marL="0" marR="0" marT="0" marB="0" anchor="ctr"/>
                </a:tc>
                <a:tc>
                  <a:txBody>
                    <a:bodyPr/>
                    <a:lstStyle/>
                    <a:p>
                      <a:pPr algn="ctr" fontAlgn="ctr"/>
                      <a:r>
                        <a:rPr lang="en-US" sz="2000" b="0" i="0" u="none" strike="noStrike">
                          <a:solidFill>
                            <a:srgbClr val="000000"/>
                          </a:solidFill>
                          <a:effectLst/>
                          <a:latin typeface="Calibri"/>
                        </a:rPr>
                        <a:t>39</a:t>
                      </a:r>
                    </a:p>
                  </a:txBody>
                  <a:tcPr marL="0" marR="0" marT="0" marB="0" anchor="ctr"/>
                </a:tc>
                <a:tc>
                  <a:txBody>
                    <a:bodyPr/>
                    <a:lstStyle/>
                    <a:p>
                      <a:pPr algn="ctr" fontAlgn="ctr"/>
                      <a:r>
                        <a:rPr lang="en-US" sz="2000" b="0" i="0" u="none" strike="noStrike">
                          <a:solidFill>
                            <a:srgbClr val="000000"/>
                          </a:solidFill>
                          <a:effectLst/>
                          <a:latin typeface="Calibri"/>
                        </a:rPr>
                        <a:t>91</a:t>
                      </a:r>
                    </a:p>
                  </a:txBody>
                  <a:tcPr marL="0" marR="0" marT="0" marB="0" anchor="ctr"/>
                </a:tc>
                <a:tc>
                  <a:txBody>
                    <a:bodyPr/>
                    <a:lstStyle/>
                    <a:p>
                      <a:pPr algn="ctr" fontAlgn="ctr"/>
                      <a:r>
                        <a:rPr lang="en-US" sz="2000" b="1" i="0" u="none" strike="noStrike" dirty="0">
                          <a:solidFill>
                            <a:srgbClr val="EE2827"/>
                          </a:solidFill>
                          <a:effectLst/>
                          <a:latin typeface="Calibri"/>
                        </a:rPr>
                        <a:t>216</a:t>
                      </a:r>
                    </a:p>
                  </a:txBody>
                  <a:tcPr marL="0" marR="0" marT="0" marB="0" anchor="ctr"/>
                </a:tc>
                <a:tc>
                  <a:txBody>
                    <a:bodyPr/>
                    <a:lstStyle/>
                    <a:p>
                      <a:pPr algn="ctr" fontAlgn="ctr"/>
                      <a:r>
                        <a:rPr lang="en-US" sz="2000" b="0" i="0" u="none" strike="noStrike" dirty="0">
                          <a:solidFill>
                            <a:srgbClr val="000000"/>
                          </a:solidFill>
                          <a:effectLst/>
                          <a:latin typeface="Calibri"/>
                        </a:rPr>
                        <a:t>51</a:t>
                      </a:r>
                    </a:p>
                  </a:txBody>
                  <a:tcPr marL="0" marR="0" marT="0" marB="0" anchor="ctr"/>
                </a:tc>
                <a:tc>
                  <a:txBody>
                    <a:bodyPr/>
                    <a:lstStyle/>
                    <a:p>
                      <a:pPr algn="ctr" fontAlgn="ctr"/>
                      <a:r>
                        <a:rPr lang="en-US" sz="2000" b="0" i="0" u="none" strike="noStrike" dirty="0">
                          <a:solidFill>
                            <a:srgbClr val="000000"/>
                          </a:solidFill>
                          <a:effectLst/>
                          <a:latin typeface="Calibri"/>
                        </a:rPr>
                        <a:t>0</a:t>
                      </a:r>
                    </a:p>
                  </a:txBody>
                  <a:tcPr marL="0" marR="0" marT="0" marB="0" anchor="ctr"/>
                </a:tc>
              </a:tr>
              <a:tr h="379576">
                <a:tc>
                  <a:txBody>
                    <a:bodyPr/>
                    <a:lstStyle/>
                    <a:p>
                      <a:pPr lvl="0" algn="l" fontAlgn="ctr"/>
                      <a:r>
                        <a:rPr lang="en-US" sz="2000" b="0" i="0" u="none" strike="noStrike" dirty="0">
                          <a:solidFill>
                            <a:srgbClr val="000000"/>
                          </a:solidFill>
                          <a:effectLst/>
                          <a:latin typeface="Calibri"/>
                        </a:rPr>
                        <a:t>Other</a:t>
                      </a:r>
                    </a:p>
                  </a:txBody>
                  <a:tcPr marL="91447" marR="0" marT="0" marB="0" anchor="ctr"/>
                </a:tc>
                <a:tc>
                  <a:txBody>
                    <a:bodyPr/>
                    <a:lstStyle/>
                    <a:p>
                      <a:pPr algn="ctr" fontAlgn="ctr"/>
                      <a:r>
                        <a:rPr lang="en-US" sz="2000" b="0" i="0" u="none" strike="noStrike">
                          <a:solidFill>
                            <a:srgbClr val="000000"/>
                          </a:solidFill>
                          <a:effectLst/>
                          <a:latin typeface="Calibri"/>
                        </a:rPr>
                        <a:t>3%</a:t>
                      </a:r>
                    </a:p>
                  </a:txBody>
                  <a:tcPr marL="0" marR="0" marT="0" marB="0" anchor="ctr"/>
                </a:tc>
                <a:tc>
                  <a:txBody>
                    <a:bodyPr/>
                    <a:lstStyle/>
                    <a:p>
                      <a:pPr algn="ctr" fontAlgn="ctr"/>
                      <a:r>
                        <a:rPr lang="en-US" sz="2000" b="0" i="0" u="none" strike="noStrike">
                          <a:solidFill>
                            <a:srgbClr val="000000"/>
                          </a:solidFill>
                          <a:effectLst/>
                          <a:latin typeface="Calibri"/>
                        </a:rPr>
                        <a:t>94</a:t>
                      </a:r>
                    </a:p>
                  </a:txBody>
                  <a:tcPr marL="0" marR="0" marT="0" marB="0" anchor="ctr"/>
                </a:tc>
                <a:tc>
                  <a:txBody>
                    <a:bodyPr/>
                    <a:lstStyle/>
                    <a:p>
                      <a:pPr algn="ctr" fontAlgn="ctr"/>
                      <a:r>
                        <a:rPr lang="en-US" sz="2000" b="0" i="0" u="none" strike="noStrike">
                          <a:solidFill>
                            <a:srgbClr val="000000"/>
                          </a:solidFill>
                          <a:effectLst/>
                          <a:latin typeface="Calibri"/>
                        </a:rPr>
                        <a:t>97</a:t>
                      </a:r>
                    </a:p>
                  </a:txBody>
                  <a:tcPr marL="0" marR="0" marT="0" marB="0" anchor="ctr"/>
                </a:tc>
                <a:tc>
                  <a:txBody>
                    <a:bodyPr/>
                    <a:lstStyle/>
                    <a:p>
                      <a:pPr algn="ctr" fontAlgn="ctr"/>
                      <a:r>
                        <a:rPr lang="en-US" sz="2000" b="0" i="0" u="none" strike="noStrike">
                          <a:solidFill>
                            <a:srgbClr val="000000"/>
                          </a:solidFill>
                          <a:effectLst/>
                          <a:latin typeface="Calibri"/>
                        </a:rPr>
                        <a:t>88</a:t>
                      </a:r>
                    </a:p>
                  </a:txBody>
                  <a:tcPr marL="0" marR="0" marT="0" marB="0" anchor="ctr"/>
                </a:tc>
                <a:tc>
                  <a:txBody>
                    <a:bodyPr/>
                    <a:lstStyle/>
                    <a:p>
                      <a:pPr algn="ctr" fontAlgn="ctr"/>
                      <a:r>
                        <a:rPr lang="en-US" sz="2000" b="0" i="0" u="none" strike="noStrike" dirty="0">
                          <a:solidFill>
                            <a:schemeClr val="tx1"/>
                          </a:solidFill>
                          <a:effectLst/>
                          <a:latin typeface="Calibri"/>
                        </a:rPr>
                        <a:t>127</a:t>
                      </a:r>
                    </a:p>
                  </a:txBody>
                  <a:tcPr marL="0" marR="0" marT="0" marB="0" anchor="ctr"/>
                </a:tc>
                <a:tc>
                  <a:txBody>
                    <a:bodyPr/>
                    <a:lstStyle/>
                    <a:p>
                      <a:pPr algn="ctr" fontAlgn="ctr"/>
                      <a:r>
                        <a:rPr lang="en-US" sz="2000" b="0" i="0" u="none" strike="noStrike">
                          <a:solidFill>
                            <a:srgbClr val="000000"/>
                          </a:solidFill>
                          <a:effectLst/>
                          <a:latin typeface="Calibri"/>
                        </a:rPr>
                        <a:t>84</a:t>
                      </a:r>
                    </a:p>
                  </a:txBody>
                  <a:tcPr marL="0" marR="0" marT="0" marB="0" anchor="ctr"/>
                </a:tc>
                <a:tc>
                  <a:txBody>
                    <a:bodyPr/>
                    <a:lstStyle/>
                    <a:p>
                      <a:pPr algn="ctr" fontAlgn="ctr"/>
                      <a:r>
                        <a:rPr lang="en-US" sz="2000" b="0" i="0" u="none" strike="noStrike" dirty="0">
                          <a:solidFill>
                            <a:srgbClr val="000000"/>
                          </a:solidFill>
                          <a:effectLst/>
                          <a:latin typeface="Calibri"/>
                        </a:rPr>
                        <a:t>90</a:t>
                      </a:r>
                    </a:p>
                  </a:txBody>
                  <a:tcPr marL="0" marR="0" marT="0" marB="0" anchor="ctr"/>
                </a:tc>
              </a:tr>
            </a:tbl>
          </a:graphicData>
        </a:graphic>
      </p:graphicFrame>
      <p:pic>
        <p:nvPicPr>
          <p:cNvPr id="4515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198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pitchFamily="34" charset="-128"/>
              </a:rPr>
              <a:t>Marketing Impact</a:t>
            </a:r>
          </a:p>
        </p:txBody>
      </p:sp>
      <p:sp>
        <p:nvSpPr>
          <p:cNvPr id="46083" name="Title 6"/>
          <p:cNvSpPr txBox="1">
            <a:spLocks/>
          </p:cNvSpPr>
          <p:nvPr/>
        </p:nvSpPr>
        <p:spPr bwMode="auto">
          <a:xfrm>
            <a:off x="381000" y="2406650"/>
            <a:ext cx="83820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There were also some differences in the postal walk assessment with higher take ups in Ontario and Alberta.  Overall </a:t>
            </a:r>
            <a:r>
              <a:rPr lang="en-US" b="1">
                <a:solidFill>
                  <a:srgbClr val="990000"/>
                </a:solidFill>
                <a:latin typeface="Century Gothic" pitchFamily="34" charset="0"/>
              </a:rPr>
              <a:t>10% </a:t>
            </a:r>
            <a:r>
              <a:rPr lang="en-US">
                <a:solidFill>
                  <a:srgbClr val="990000"/>
                </a:solidFill>
                <a:latin typeface="Century Gothic" pitchFamily="34" charset="0"/>
              </a:rPr>
              <a:t>increase in participation within targeted market</a:t>
            </a:r>
          </a:p>
        </p:txBody>
      </p:sp>
      <p:graphicFrame>
        <p:nvGraphicFramePr>
          <p:cNvPr id="5" name="Content Placeholder 13"/>
          <p:cNvGraphicFramePr>
            <a:graphicFrameLocks noGrp="1"/>
          </p:cNvGraphicFramePr>
          <p:nvPr>
            <p:ph sz="half" idx="4294967295"/>
          </p:nvPr>
        </p:nvGraphicFramePr>
        <p:xfrm>
          <a:off x="457200" y="3432175"/>
          <a:ext cx="8321675" cy="2897189"/>
        </p:xfrm>
        <a:graphic>
          <a:graphicData uri="http://schemas.openxmlformats.org/drawingml/2006/table">
            <a:tbl>
              <a:tblPr/>
              <a:tblGrid>
                <a:gridCol w="1920875"/>
                <a:gridCol w="914400"/>
                <a:gridCol w="914400"/>
                <a:gridCol w="914400"/>
                <a:gridCol w="914400"/>
                <a:gridCol w="914400"/>
                <a:gridCol w="914400"/>
                <a:gridCol w="914400"/>
              </a:tblGrid>
              <a:tr h="6143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ea typeface="ＭＳ Ｐゴシック" pitchFamily="34" charset="-128"/>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Canada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West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BC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AB</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ON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QC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ea typeface="ＭＳ Ｐゴシック" pitchFamily="34" charset="-128"/>
                        </a:rPr>
                        <a:t>Atlantic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3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F3F3F"/>
                          </a:solidFill>
                          <a:effectLst/>
                          <a:latin typeface="Calibri" pitchFamily="34" charset="0"/>
                          <a:ea typeface="ＭＳ Ｐゴシック" pitchFamily="34" charset="-128"/>
                        </a:rPr>
                        <a:t>Postal Walk Delivery Area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r>
              <a:tr h="5000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F3F3F"/>
                          </a:solidFill>
                          <a:effectLst/>
                          <a:latin typeface="Calibri" pitchFamily="34" charset="0"/>
                          <a:ea typeface="ＭＳ Ｐゴシック" pitchFamily="34" charset="-128"/>
                        </a:rPr>
                        <a:t>In target area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4.3%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4.5%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4.0%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EE2827"/>
                          </a:solidFill>
                          <a:effectLst/>
                          <a:latin typeface="Calibri" pitchFamily="34" charset="0"/>
                          <a:ea typeface="ＭＳ Ｐゴシック" pitchFamily="34" charset="-128"/>
                        </a:rPr>
                        <a:t>5.4%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EE2827"/>
                          </a:solidFill>
                          <a:effectLst/>
                          <a:latin typeface="Calibri" pitchFamily="34" charset="0"/>
                          <a:ea typeface="ＭＳ Ｐゴシック" pitchFamily="34" charset="-128"/>
                        </a:rPr>
                        <a:t>6.2%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4D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4D4"/>
                    </a:solidFill>
                  </a:tcPr>
                </a:tc>
              </a:tr>
              <a:tr h="6413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F3F3F"/>
                          </a:solidFill>
                          <a:effectLst/>
                          <a:latin typeface="Calibri" pitchFamily="34" charset="0"/>
                          <a:ea typeface="ＭＳ Ｐゴシック" pitchFamily="34" charset="-128"/>
                        </a:rPr>
                        <a:t>School Catchment Areas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ea typeface="ＭＳ Ｐゴシック" pitchFamily="34" charset="-12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BCB"/>
                    </a:solidFill>
                  </a:tcPr>
                </a:tc>
              </a:tr>
              <a:tr h="5000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F3F3F"/>
                          </a:solidFill>
                          <a:effectLst/>
                          <a:latin typeface="Calibri" pitchFamily="34" charset="0"/>
                          <a:ea typeface="ＭＳ Ｐゴシック" pitchFamily="34" charset="-128"/>
                        </a:rPr>
                        <a:t>In area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80%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pitchFamily="34" charset="-128"/>
                        </a:rPr>
                        <a:t>41%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4D4"/>
                    </a:solidFill>
                  </a:tcPr>
                </a:tc>
              </a:tr>
            </a:tbl>
          </a:graphicData>
        </a:graphic>
      </p:graphicFrame>
      <p:pic>
        <p:nvPicPr>
          <p:cNvPr id="4614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706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ea typeface="ＭＳ Ｐゴシック" pitchFamily="34" charset="-128"/>
              </a:rPr>
              <a:t>Ski Area Promotion</a:t>
            </a:r>
          </a:p>
        </p:txBody>
      </p:sp>
      <p:sp>
        <p:nvSpPr>
          <p:cNvPr id="47107" name="Content Placeholder 2"/>
          <p:cNvSpPr>
            <a:spLocks noGrp="1"/>
          </p:cNvSpPr>
          <p:nvPr>
            <p:ph idx="1"/>
          </p:nvPr>
        </p:nvSpPr>
        <p:spPr>
          <a:xfrm>
            <a:off x="457200" y="2209800"/>
            <a:ext cx="8337550" cy="3916363"/>
          </a:xfrm>
        </p:spPr>
        <p:txBody>
          <a:bodyPr/>
          <a:lstStyle/>
          <a:p>
            <a:pPr marL="0" indent="0" algn="ctr">
              <a:buFont typeface="Wingdings 2" pitchFamily="18" charset="2"/>
              <a:buNone/>
            </a:pPr>
            <a:r>
              <a:rPr lang="en-US" smtClean="0">
                <a:ea typeface="ＭＳ Ｐゴシック" pitchFamily="34" charset="-128"/>
              </a:rPr>
              <a:t>93% of all participating ski areas currently have </a:t>
            </a:r>
            <a:r>
              <a:rPr lang="en-US" b="1" u="sng" smtClean="0">
                <a:ea typeface="ＭＳ Ｐゴシック" pitchFamily="34" charset="-128"/>
              </a:rPr>
              <a:t>no</a:t>
            </a:r>
            <a:r>
              <a:rPr lang="en-US" smtClean="0">
                <a:ea typeface="ＭＳ Ｐゴシック" pitchFamily="34" charset="-128"/>
              </a:rPr>
              <a:t> mention of the SnowPass program on their website </a:t>
            </a:r>
          </a:p>
        </p:txBody>
      </p:sp>
      <p:pic>
        <p:nvPicPr>
          <p:cNvPr id="4710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nvGraphicFramePr>
        <p:xfrm>
          <a:off x="457200" y="3145911"/>
          <a:ext cx="4804664" cy="314326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1"/>
          <p:cNvSpPr txBox="1">
            <a:spLocks noChangeArrowheads="1"/>
          </p:cNvSpPr>
          <p:nvPr/>
        </p:nvSpPr>
        <p:spPr bwMode="auto">
          <a:xfrm>
            <a:off x="5538788" y="2268538"/>
            <a:ext cx="325596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fontAlgn="base" hangingPunct="1">
              <a:spcBef>
                <a:spcPct val="0"/>
              </a:spcBef>
              <a:spcAft>
                <a:spcPct val="0"/>
              </a:spcAft>
              <a:defRPr/>
            </a:pPr>
            <a:endParaRPr lang="en-US" sz="1800" dirty="0" smtClean="0">
              <a:solidFill>
                <a:prstClr val="black"/>
              </a:solidFill>
              <a:latin typeface="Century Gothic" charset="0"/>
            </a:endParaRPr>
          </a:p>
          <a:p>
            <a:pPr eaLnBrk="1" fontAlgn="base" hangingPunct="1">
              <a:spcBef>
                <a:spcPct val="0"/>
              </a:spcBef>
              <a:spcAft>
                <a:spcPct val="0"/>
              </a:spcAft>
              <a:buFont typeface="Arial" charset="0"/>
              <a:buChar char="•"/>
              <a:defRPr/>
            </a:pPr>
            <a:endParaRPr lang="en-US" sz="1800" dirty="0" smtClean="0">
              <a:solidFill>
                <a:prstClr val="black"/>
              </a:solidFill>
              <a:latin typeface="Century Gothic" charset="0"/>
            </a:endParaRPr>
          </a:p>
          <a:p>
            <a:pPr marL="0" indent="0" eaLnBrk="1" fontAlgn="base" hangingPunct="1">
              <a:spcBef>
                <a:spcPct val="0"/>
              </a:spcBef>
              <a:spcAft>
                <a:spcPct val="0"/>
              </a:spcAft>
              <a:defRPr/>
            </a:pPr>
            <a:endParaRPr lang="en-US" sz="1800" dirty="0" smtClean="0">
              <a:solidFill>
                <a:prstClr val="black"/>
              </a:solidFill>
              <a:latin typeface="Century Gothic" charset="0"/>
            </a:endParaRPr>
          </a:p>
          <a:p>
            <a:pPr eaLnBrk="1" fontAlgn="base" hangingPunct="1">
              <a:spcBef>
                <a:spcPct val="0"/>
              </a:spcBef>
              <a:spcAft>
                <a:spcPct val="0"/>
              </a:spcAft>
              <a:buFont typeface="Arial" charset="0"/>
              <a:buChar char="•"/>
              <a:defRPr/>
            </a:pPr>
            <a:r>
              <a:rPr lang="en-US" sz="1800" dirty="0" smtClean="0">
                <a:solidFill>
                  <a:prstClr val="black"/>
                </a:solidFill>
                <a:latin typeface="Century Gothic" charset="0"/>
              </a:rPr>
              <a:t>Need the support of the individual ski areas to help raise awareness</a:t>
            </a:r>
          </a:p>
          <a:p>
            <a:pPr eaLnBrk="1" fontAlgn="base" hangingPunct="1">
              <a:spcBef>
                <a:spcPct val="0"/>
              </a:spcBef>
              <a:spcAft>
                <a:spcPct val="0"/>
              </a:spcAft>
              <a:buFont typeface="Arial" charset="0"/>
              <a:buChar char="•"/>
              <a:defRPr/>
            </a:pPr>
            <a:endParaRPr lang="en-US" sz="1800" dirty="0" smtClean="0">
              <a:solidFill>
                <a:prstClr val="black"/>
              </a:solidFill>
              <a:latin typeface="Century Gothic" charset="0"/>
            </a:endParaRPr>
          </a:p>
          <a:p>
            <a:pPr eaLnBrk="1" fontAlgn="base" hangingPunct="1">
              <a:spcBef>
                <a:spcPct val="0"/>
              </a:spcBef>
              <a:spcAft>
                <a:spcPct val="0"/>
              </a:spcAft>
              <a:buFont typeface="Arial" charset="0"/>
              <a:buChar char="•"/>
              <a:defRPr/>
            </a:pPr>
            <a:r>
              <a:rPr lang="en-US" sz="1800" dirty="0" smtClean="0">
                <a:solidFill>
                  <a:prstClr val="black"/>
                </a:solidFill>
                <a:latin typeface="Century Gothic" charset="0"/>
              </a:rPr>
              <a:t>If we believe in the results of the program, everyone needs to help promote it</a:t>
            </a:r>
          </a:p>
          <a:p>
            <a:pPr eaLnBrk="1" fontAlgn="base" hangingPunct="1">
              <a:spcBef>
                <a:spcPct val="0"/>
              </a:spcBef>
              <a:spcAft>
                <a:spcPct val="0"/>
              </a:spcAft>
              <a:buFont typeface="Arial" charset="0"/>
              <a:buChar char="•"/>
              <a:defRPr/>
            </a:pPr>
            <a:endParaRPr lang="en-US" sz="1800" dirty="0">
              <a:solidFill>
                <a:prstClr val="black"/>
              </a:solidFill>
              <a:latin typeface="Century Gothic" charset="0"/>
            </a:endParaRPr>
          </a:p>
          <a:p>
            <a:pPr eaLnBrk="1" fontAlgn="base" hangingPunct="1">
              <a:spcBef>
                <a:spcPct val="0"/>
              </a:spcBef>
              <a:spcAft>
                <a:spcPct val="0"/>
              </a:spcAft>
              <a:buFont typeface="Arial" charset="0"/>
              <a:buChar char="•"/>
              <a:defRPr/>
            </a:pPr>
            <a:r>
              <a:rPr lang="en-US" sz="1800" dirty="0" smtClean="0">
                <a:solidFill>
                  <a:prstClr val="black"/>
                </a:solidFill>
                <a:latin typeface="Century Gothic" charset="0"/>
              </a:rPr>
              <a:t>Less than 1% of participants learnt about the program from local ski area</a:t>
            </a:r>
          </a:p>
          <a:p>
            <a:pPr marL="0" indent="0" eaLnBrk="1" fontAlgn="base" hangingPunct="1">
              <a:spcBef>
                <a:spcPct val="0"/>
              </a:spcBef>
              <a:spcAft>
                <a:spcPct val="0"/>
              </a:spcAft>
              <a:defRPr/>
            </a:pPr>
            <a:endParaRPr lang="en-US" sz="1800" dirty="0" smtClean="0">
              <a:solidFill>
                <a:prstClr val="black"/>
              </a:solidFill>
              <a:latin typeface="Century Gothic" charset="0"/>
            </a:endParaRPr>
          </a:p>
          <a:p>
            <a:pPr eaLnBrk="1" fontAlgn="base" hangingPunct="1">
              <a:spcBef>
                <a:spcPct val="0"/>
              </a:spcBef>
              <a:spcAft>
                <a:spcPct val="0"/>
              </a:spcAft>
              <a:buFont typeface="Arial" charset="0"/>
              <a:buChar char="•"/>
              <a:defRPr/>
            </a:pPr>
            <a:endParaRPr lang="en-US" sz="1800" dirty="0" smtClean="0">
              <a:solidFill>
                <a:prstClr val="black"/>
              </a:solidFill>
              <a:latin typeface="Century Gothic" charset="0"/>
            </a:endParaRPr>
          </a:p>
        </p:txBody>
      </p:sp>
    </p:spTree>
    <p:extLst>
      <p:ext uri="{BB962C8B-B14F-4D97-AF65-F5344CB8AC3E}">
        <p14:creationId xmlns:p14="http://schemas.microsoft.com/office/powerpoint/2010/main" val="1045793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84163" y="3429000"/>
            <a:ext cx="6891337" cy="1398588"/>
          </a:xfrm>
        </p:spPr>
        <p:txBody>
          <a:bodyPr/>
          <a:lstStyle/>
          <a:p>
            <a:pPr eaLnBrk="1" hangingPunct="1"/>
            <a:r>
              <a:rPr lang="en-US" smtClean="0">
                <a:ea typeface="ＭＳ Ｐゴシック" pitchFamily="34" charset="-128"/>
              </a:rPr>
              <a:t>Future Changes</a:t>
            </a:r>
          </a:p>
        </p:txBody>
      </p:sp>
      <p:sp>
        <p:nvSpPr>
          <p:cNvPr id="48131" name="TextBox 3"/>
          <p:cNvSpPr txBox="1">
            <a:spLocks noChangeArrowheads="1"/>
          </p:cNvSpPr>
          <p:nvPr/>
        </p:nvSpPr>
        <p:spPr bwMode="auto">
          <a:xfrm rot="-5400000">
            <a:off x="5747544" y="3105944"/>
            <a:ext cx="506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600">
                <a:solidFill>
                  <a:prstClr val="white"/>
                </a:solidFill>
                <a:latin typeface="Century Gothic" pitchFamily="34" charset="0"/>
              </a:rPr>
              <a:t>www.skicanada.org</a:t>
            </a:r>
          </a:p>
        </p:txBody>
      </p:sp>
    </p:spTree>
    <p:extLst>
      <p:ext uri="{BB962C8B-B14F-4D97-AF65-F5344CB8AC3E}">
        <p14:creationId xmlns:p14="http://schemas.microsoft.com/office/powerpoint/2010/main" val="2270437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ea typeface="ＭＳ Ｐゴシック" pitchFamily="34" charset="-128"/>
              </a:rPr>
              <a:t>2013/14 Proposed Changes</a:t>
            </a:r>
          </a:p>
        </p:txBody>
      </p:sp>
      <p:sp>
        <p:nvSpPr>
          <p:cNvPr id="49155" name="Content Placeholder 4"/>
          <p:cNvSpPr>
            <a:spLocks noGrp="1"/>
          </p:cNvSpPr>
          <p:nvPr>
            <p:ph idx="1"/>
          </p:nvPr>
        </p:nvSpPr>
        <p:spPr>
          <a:xfrm>
            <a:off x="457200" y="2209800"/>
            <a:ext cx="8497888" cy="3916363"/>
          </a:xfrm>
        </p:spPr>
        <p:txBody>
          <a:bodyPr/>
          <a:lstStyle/>
          <a:p>
            <a:pPr eaLnBrk="1" hangingPunct="1"/>
            <a:r>
              <a:rPr lang="en-US" smtClean="0">
                <a:ea typeface="ＭＳ Ｐゴシック" pitchFamily="34" charset="-128"/>
              </a:rPr>
              <a:t>Improve the overall distribution of the program (beyond schools)</a:t>
            </a:r>
          </a:p>
          <a:p>
            <a:pPr eaLnBrk="1" hangingPunct="1"/>
            <a:r>
              <a:rPr lang="en-US" smtClean="0">
                <a:ea typeface="ＭＳ Ｐゴシック" pitchFamily="34" charset="-128"/>
              </a:rPr>
              <a:t>Build upon existing relationships with schools</a:t>
            </a:r>
          </a:p>
          <a:p>
            <a:pPr eaLnBrk="1" hangingPunct="1"/>
            <a:r>
              <a:rPr lang="en-US" smtClean="0">
                <a:ea typeface="ＭＳ Ｐゴシック" pitchFamily="34" charset="-128"/>
              </a:rPr>
              <a:t>Provide ski areas with access to their year end data</a:t>
            </a:r>
          </a:p>
          <a:p>
            <a:pPr eaLnBrk="1" hangingPunct="1"/>
            <a:r>
              <a:rPr lang="en-US" smtClean="0">
                <a:ea typeface="ＭＳ Ｐゴシック" pitchFamily="34" charset="-128"/>
              </a:rPr>
              <a:t>Provide ski areas with year end usage analysis</a:t>
            </a:r>
          </a:p>
          <a:p>
            <a:pPr eaLnBrk="1" hangingPunct="1"/>
            <a:r>
              <a:rPr lang="en-US" smtClean="0">
                <a:ea typeface="ＭＳ Ｐゴシック" pitchFamily="34" charset="-128"/>
              </a:rPr>
              <a:t>Focus marketing strategy on targeting beginners</a:t>
            </a:r>
          </a:p>
          <a:p>
            <a:pPr eaLnBrk="1" hangingPunct="1"/>
            <a:r>
              <a:rPr lang="en-US" smtClean="0">
                <a:ea typeface="ＭＳ Ｐゴシック" pitchFamily="34" charset="-128"/>
              </a:rPr>
              <a:t>Increase the overall awareness of the program (internal/external)</a:t>
            </a:r>
          </a:p>
          <a:p>
            <a:pPr eaLnBrk="1" hangingPunct="1"/>
            <a:r>
              <a:rPr lang="en-US" smtClean="0">
                <a:ea typeface="ＭＳ Ｐゴシック" pitchFamily="34" charset="-128"/>
              </a:rPr>
              <a:t>Strong push for additional sponsors (in conjunction with rebrand)</a:t>
            </a:r>
          </a:p>
          <a:p>
            <a:pPr eaLnBrk="1" hangingPunct="1"/>
            <a:r>
              <a:rPr lang="en-US" smtClean="0">
                <a:ea typeface="ＭＳ Ｐゴシック" pitchFamily="34" charset="-128"/>
              </a:rPr>
              <a:t>Currently working with Health Canada regarding support/funding</a:t>
            </a:r>
          </a:p>
          <a:p>
            <a:pPr eaLnBrk="1" hangingPunct="1"/>
            <a:endParaRPr lang="en-US" smtClean="0">
              <a:ea typeface="ＭＳ Ｐゴシック" pitchFamily="34" charset="-128"/>
            </a:endParaRPr>
          </a:p>
        </p:txBody>
      </p:sp>
      <p:pic>
        <p:nvPicPr>
          <p:cNvPr id="4915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19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pitchFamily="34" charset="-128"/>
              </a:rPr>
              <a:t>Access to Data</a:t>
            </a:r>
          </a:p>
        </p:txBody>
      </p:sp>
      <p:sp>
        <p:nvSpPr>
          <p:cNvPr id="50179" name="Content Placeholder 2"/>
          <p:cNvSpPr>
            <a:spLocks noGrp="1"/>
          </p:cNvSpPr>
          <p:nvPr>
            <p:ph idx="1"/>
          </p:nvPr>
        </p:nvSpPr>
        <p:spPr>
          <a:xfrm>
            <a:off x="457200" y="2209800"/>
            <a:ext cx="8337550" cy="3916363"/>
          </a:xfrm>
        </p:spPr>
        <p:txBody>
          <a:bodyPr/>
          <a:lstStyle/>
          <a:p>
            <a:r>
              <a:rPr lang="en-US" dirty="0" smtClean="0">
                <a:ea typeface="ＭＳ Ｐゴシック" pitchFamily="34" charset="-128"/>
              </a:rPr>
              <a:t>Provide ski areas access to the data</a:t>
            </a:r>
          </a:p>
          <a:p>
            <a:r>
              <a:rPr lang="en-US" dirty="0" smtClean="0">
                <a:ea typeface="ＭＳ Ｐゴシック" pitchFamily="34" charset="-128"/>
              </a:rPr>
              <a:t>Provide regional analysis of participation habits</a:t>
            </a:r>
          </a:p>
          <a:p>
            <a:r>
              <a:rPr lang="en-US" dirty="0" smtClean="0">
                <a:ea typeface="ＭＳ Ｐゴシック" pitchFamily="34" charset="-128"/>
              </a:rPr>
              <a:t>Individual resort analyses available where possible </a:t>
            </a:r>
          </a:p>
          <a:p>
            <a:pPr lvl="2"/>
            <a:r>
              <a:rPr lang="en-US" dirty="0" smtClean="0">
                <a:ea typeface="ＭＳ Ｐゴシック" pitchFamily="34" charset="-128"/>
              </a:rPr>
              <a:t>&gt; 300 unique visitors</a:t>
            </a:r>
          </a:p>
          <a:p>
            <a:r>
              <a:rPr lang="en-US" dirty="0" smtClean="0">
                <a:ea typeface="ＭＳ Ｐゴシック" pitchFamily="34" charset="-128"/>
              </a:rPr>
              <a:t>Provide ski areas with contact info of those that visited their area in order to allow them to market the next option for them</a:t>
            </a:r>
          </a:p>
        </p:txBody>
      </p:sp>
      <p:pic>
        <p:nvPicPr>
          <p:cNvPr id="5018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04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2" name="Title 1"/>
          <p:cNvSpPr>
            <a:spLocks noGrp="1"/>
          </p:cNvSpPr>
          <p:nvPr>
            <p:ph type="title"/>
          </p:nvPr>
        </p:nvSpPr>
        <p:spPr/>
        <p:txBody>
          <a:bodyPr>
            <a:normAutofit/>
          </a:bodyPr>
          <a:lstStyle/>
          <a:p>
            <a:r>
              <a:rPr lang="en-CA" sz="2800" b="1" u="sng" dirty="0" smtClean="0">
                <a:solidFill>
                  <a:schemeClr val="accent6"/>
                </a:solidFill>
              </a:rPr>
              <a:t>3. Discover Skiing &amp; Snowboarding</a:t>
            </a:r>
            <a:endParaRPr lang="en-CA" sz="2800" b="1" u="sng" dirty="0">
              <a:solidFill>
                <a:schemeClr val="accent6"/>
              </a:solidFill>
            </a:endParaRPr>
          </a:p>
        </p:txBody>
      </p:sp>
      <p:sp>
        <p:nvSpPr>
          <p:cNvPr id="3" name="Content Placeholder 2"/>
          <p:cNvSpPr>
            <a:spLocks noGrp="1"/>
          </p:cNvSpPr>
          <p:nvPr>
            <p:ph idx="1"/>
          </p:nvPr>
        </p:nvSpPr>
        <p:spPr>
          <a:solidFill>
            <a:schemeClr val="bg1"/>
          </a:solidFill>
          <a:ln>
            <a:noFill/>
          </a:ln>
        </p:spPr>
        <p:txBody>
          <a:bodyPr/>
          <a:lstStyle/>
          <a:p>
            <a:pPr marL="0" indent="0" algn="ctr">
              <a:buNone/>
            </a:pPr>
            <a:r>
              <a:rPr lang="en-CA" sz="2000" b="1" dirty="0" smtClean="0"/>
              <a:t>2012-2013 Season Results</a:t>
            </a:r>
          </a:p>
          <a:p>
            <a:pPr marL="0" indent="0" algn="ctr">
              <a:buNone/>
            </a:pPr>
            <a:endParaRPr lang="en-CA" sz="2000" dirty="0" smtClean="0"/>
          </a:p>
          <a:p>
            <a:pPr marL="0" indent="0">
              <a:buNone/>
            </a:pPr>
            <a:r>
              <a:rPr lang="en-CA" sz="2000" dirty="0" smtClean="0"/>
              <a:t>	Total Ski Areas participated 		102</a:t>
            </a:r>
          </a:p>
          <a:p>
            <a:pPr marL="0" indent="0">
              <a:buNone/>
            </a:pPr>
            <a:r>
              <a:rPr lang="en-CA" sz="2000" dirty="0" smtClean="0"/>
              <a:t>	Number of Results reported from ski </a:t>
            </a:r>
            <a:r>
              <a:rPr lang="en-CA" sz="2000" dirty="0"/>
              <a:t>a</a:t>
            </a:r>
            <a:r>
              <a:rPr lang="en-CA" sz="2000" dirty="0" smtClean="0"/>
              <a:t>reas 	56 (55% response rate) </a:t>
            </a:r>
          </a:p>
          <a:p>
            <a:pPr marL="0" indent="0">
              <a:buNone/>
            </a:pPr>
            <a:r>
              <a:rPr lang="en-CA" sz="1200" dirty="0" smtClean="0"/>
              <a:t>	up from 2011-2012’s response rate of 40/116 (34.5%)</a:t>
            </a:r>
          </a:p>
          <a:p>
            <a:pPr marL="0" indent="0" algn="ctr">
              <a:buNone/>
            </a:pPr>
            <a:endParaRPr lang="en-CA" sz="1200" dirty="0"/>
          </a:p>
          <a:p>
            <a:pPr marL="0" indent="0" algn="ctr">
              <a:buNone/>
            </a:pPr>
            <a:endParaRPr lang="en-CA" sz="1800" b="1" dirty="0" smtClean="0"/>
          </a:p>
          <a:p>
            <a:pPr marL="0" indent="0" algn="ctr">
              <a:buNone/>
            </a:pPr>
            <a:r>
              <a:rPr lang="en-CA" sz="1800" b="1" dirty="0" smtClean="0"/>
              <a:t>Of those 56 ski areas who responded:</a:t>
            </a:r>
          </a:p>
          <a:p>
            <a:pPr marL="0" indent="0">
              <a:buNone/>
            </a:pPr>
            <a:r>
              <a:rPr lang="en-CA" sz="2000" dirty="0" smtClean="0"/>
              <a:t>	Discover Skiing packages sold		35,285	</a:t>
            </a:r>
          </a:p>
          <a:p>
            <a:pPr marL="0" indent="0">
              <a:buNone/>
            </a:pPr>
            <a:r>
              <a:rPr lang="en-CA" sz="2000" dirty="0"/>
              <a:t>	</a:t>
            </a:r>
            <a:r>
              <a:rPr lang="en-CA" sz="2000" dirty="0" smtClean="0"/>
              <a:t>Discover Snowboarding packages sold	17,218</a:t>
            </a:r>
          </a:p>
          <a:p>
            <a:pPr marL="0" indent="0">
              <a:buNone/>
            </a:pPr>
            <a:r>
              <a:rPr lang="en-CA" sz="2000" dirty="0"/>
              <a:t>	</a:t>
            </a:r>
            <a:r>
              <a:rPr lang="en-CA" sz="2000" dirty="0" smtClean="0"/>
              <a:t>Discover X-Country packages sold		353</a:t>
            </a:r>
          </a:p>
          <a:p>
            <a:pPr marL="0" indent="0">
              <a:buNone/>
            </a:pPr>
            <a:r>
              <a:rPr lang="en-CA" sz="2000" dirty="0"/>
              <a:t>	</a:t>
            </a:r>
            <a:r>
              <a:rPr lang="en-CA" sz="2000" b="1" dirty="0" smtClean="0">
                <a:effectLst>
                  <a:outerShdw blurRad="38100" dist="38100" dir="2700000" algn="tl">
                    <a:srgbClr val="000000">
                      <a:alpha val="43137"/>
                    </a:srgbClr>
                  </a:outerShdw>
                </a:effectLst>
              </a:rPr>
              <a:t>Total					53,739</a:t>
            </a:r>
            <a:endParaRPr lang="en-CA"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878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2" name="Title 1"/>
          <p:cNvSpPr>
            <a:spLocks noGrp="1"/>
          </p:cNvSpPr>
          <p:nvPr>
            <p:ph type="title"/>
          </p:nvPr>
        </p:nvSpPr>
        <p:spPr/>
        <p:txBody>
          <a:bodyPr>
            <a:normAutofit/>
          </a:bodyPr>
          <a:lstStyle/>
          <a:p>
            <a:r>
              <a:rPr lang="en-CA" sz="2800" b="1" u="sng" dirty="0" smtClean="0">
                <a:solidFill>
                  <a:schemeClr val="accent6"/>
                </a:solidFill>
              </a:rPr>
              <a:t>Discover Skiing &amp; Snowboarding</a:t>
            </a:r>
            <a:endParaRPr lang="en-CA" sz="2800" b="1" u="sng" dirty="0">
              <a:solidFill>
                <a:schemeClr val="accent6"/>
              </a:solidFill>
            </a:endParaRPr>
          </a:p>
        </p:txBody>
      </p:sp>
      <p:sp>
        <p:nvSpPr>
          <p:cNvPr id="3" name="Content Placeholder 2"/>
          <p:cNvSpPr>
            <a:spLocks noGrp="1"/>
          </p:cNvSpPr>
          <p:nvPr>
            <p:ph idx="1"/>
          </p:nvPr>
        </p:nvSpPr>
        <p:spPr>
          <a:solidFill>
            <a:schemeClr val="bg1"/>
          </a:solidFill>
          <a:ln>
            <a:noFill/>
          </a:ln>
        </p:spPr>
        <p:txBody>
          <a:bodyPr/>
          <a:lstStyle/>
          <a:p>
            <a:pPr marL="0" indent="0" algn="ctr">
              <a:buNone/>
            </a:pPr>
            <a:r>
              <a:rPr lang="en-CA" sz="2000" b="1" dirty="0" smtClean="0"/>
              <a:t>2012-2013 Season Results</a:t>
            </a:r>
          </a:p>
          <a:p>
            <a:pPr marL="0" indent="0" algn="ctr">
              <a:buNone/>
            </a:pPr>
            <a:endParaRPr lang="en-CA" sz="2000" b="1" dirty="0"/>
          </a:p>
          <a:p>
            <a:pPr marL="0" indent="0">
              <a:buNone/>
            </a:pPr>
            <a:r>
              <a:rPr lang="en-CA" sz="2000" dirty="0" smtClean="0"/>
              <a:t>Approximate total # of Discover packages sold across Canada</a:t>
            </a:r>
          </a:p>
          <a:p>
            <a:pPr marL="0" indent="0">
              <a:buNone/>
            </a:pPr>
            <a:r>
              <a:rPr lang="en-CA" sz="2000" b="1" dirty="0">
                <a:effectLst>
                  <a:outerShdw blurRad="38100" dist="38100" dir="2700000" algn="tl">
                    <a:srgbClr val="000000">
                      <a:alpha val="43137"/>
                    </a:srgbClr>
                  </a:outerShdw>
                </a:effectLst>
              </a:rPr>
              <a:t>	</a:t>
            </a:r>
            <a:endParaRPr lang="en-CA" sz="2000" b="1" dirty="0" smtClean="0">
              <a:effectLst>
                <a:outerShdw blurRad="38100" dist="38100" dir="2700000" algn="tl">
                  <a:srgbClr val="000000">
                    <a:alpha val="43137"/>
                  </a:srgbClr>
                </a:outerShdw>
              </a:effectLst>
            </a:endParaRPr>
          </a:p>
          <a:p>
            <a:pPr marL="0" indent="0">
              <a:buNone/>
            </a:pPr>
            <a:r>
              <a:rPr lang="en-CA" sz="2000" b="1" dirty="0">
                <a:effectLst>
                  <a:outerShdw blurRad="38100" dist="38100" dir="2700000" algn="tl">
                    <a:srgbClr val="000000">
                      <a:alpha val="43137"/>
                    </a:srgbClr>
                  </a:outerShdw>
                </a:effectLst>
              </a:rPr>
              <a:t>	</a:t>
            </a:r>
            <a:r>
              <a:rPr lang="en-CA" sz="2000" dirty="0" smtClean="0"/>
              <a:t>Discover Skiing			64,269</a:t>
            </a:r>
          </a:p>
          <a:p>
            <a:pPr marL="0" indent="0">
              <a:buNone/>
            </a:pPr>
            <a:r>
              <a:rPr lang="en-CA" sz="2000" dirty="0"/>
              <a:t>	</a:t>
            </a:r>
            <a:r>
              <a:rPr lang="en-CA" sz="2000" dirty="0" smtClean="0"/>
              <a:t>Discover Snowboarding		31,361</a:t>
            </a:r>
          </a:p>
          <a:p>
            <a:pPr marL="0" indent="0">
              <a:buNone/>
            </a:pPr>
            <a:r>
              <a:rPr lang="en-CA" sz="2000" dirty="0"/>
              <a:t>	</a:t>
            </a:r>
            <a:r>
              <a:rPr lang="en-CA" sz="2000" dirty="0" smtClean="0"/>
              <a:t>Discover Cross-Country		1,608</a:t>
            </a:r>
          </a:p>
          <a:p>
            <a:pPr marL="0" indent="0">
              <a:buNone/>
            </a:pPr>
            <a:endParaRPr lang="en-CA" sz="2000" b="1" dirty="0">
              <a:effectLst>
                <a:outerShdw blurRad="38100" dist="38100" dir="2700000" algn="tl">
                  <a:srgbClr val="000000">
                    <a:alpha val="43137"/>
                  </a:srgbClr>
                </a:outerShdw>
              </a:effectLst>
            </a:endParaRPr>
          </a:p>
          <a:p>
            <a:pPr marL="0" indent="0" algn="ctr">
              <a:buNone/>
            </a:pPr>
            <a:r>
              <a:rPr lang="en-CA" sz="2400" b="1" dirty="0" smtClean="0">
                <a:effectLst>
                  <a:outerShdw blurRad="38100" dist="38100" dir="2700000" algn="tl">
                    <a:srgbClr val="000000">
                      <a:alpha val="43137"/>
                    </a:srgbClr>
                  </a:outerShdw>
                </a:effectLst>
              </a:rPr>
              <a:t>For a total of 97,239 Discover Packages sold across </a:t>
            </a:r>
          </a:p>
          <a:p>
            <a:pPr marL="0" indent="0" algn="ctr">
              <a:buNone/>
            </a:pPr>
            <a:r>
              <a:rPr lang="en-CA" sz="2400" b="1" dirty="0" smtClean="0">
                <a:effectLst>
                  <a:outerShdw blurRad="38100" dist="38100" dir="2700000" algn="tl">
                    <a:srgbClr val="000000">
                      <a:alpha val="43137"/>
                    </a:srgbClr>
                  </a:outerShdw>
                </a:effectLst>
              </a:rPr>
              <a:t>Canada in 2012-2013 </a:t>
            </a:r>
            <a:r>
              <a:rPr lang="en-CA" sz="1600" dirty="0" smtClean="0"/>
              <a:t>(Up from 73,745 in 2011-2012)</a:t>
            </a:r>
            <a:endParaRPr lang="en-CA" sz="1600" dirty="0"/>
          </a:p>
        </p:txBody>
      </p:sp>
    </p:spTree>
    <p:extLst>
      <p:ext uri="{BB962C8B-B14F-4D97-AF65-F5344CB8AC3E}">
        <p14:creationId xmlns:p14="http://schemas.microsoft.com/office/powerpoint/2010/main" val="675961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2" name="Title 1"/>
          <p:cNvSpPr>
            <a:spLocks noGrp="1"/>
          </p:cNvSpPr>
          <p:nvPr>
            <p:ph type="title"/>
          </p:nvPr>
        </p:nvSpPr>
        <p:spPr/>
        <p:txBody>
          <a:bodyPr>
            <a:normAutofit/>
          </a:bodyPr>
          <a:lstStyle/>
          <a:p>
            <a:r>
              <a:rPr lang="en-CA" sz="2800" b="1" u="sng" dirty="0" smtClean="0">
                <a:solidFill>
                  <a:schemeClr val="accent6"/>
                </a:solidFill>
              </a:rPr>
              <a:t>Discover Skiing &amp; Snowboarding</a:t>
            </a:r>
            <a:endParaRPr lang="en-CA" sz="2800" b="1" u="sng" dirty="0">
              <a:solidFill>
                <a:schemeClr val="accent6"/>
              </a:solidFill>
            </a:endParaRPr>
          </a:p>
        </p:txBody>
      </p:sp>
      <p:sp>
        <p:nvSpPr>
          <p:cNvPr id="3" name="Content Placeholder 2"/>
          <p:cNvSpPr>
            <a:spLocks noGrp="1"/>
          </p:cNvSpPr>
          <p:nvPr>
            <p:ph idx="1"/>
          </p:nvPr>
        </p:nvSpPr>
        <p:spPr>
          <a:solidFill>
            <a:schemeClr val="bg1"/>
          </a:solidFill>
          <a:ln>
            <a:noFill/>
          </a:ln>
        </p:spPr>
        <p:txBody>
          <a:bodyPr>
            <a:normAutofit fontScale="92500" lnSpcReduction="20000"/>
          </a:bodyPr>
          <a:lstStyle/>
          <a:p>
            <a:pPr marL="0" indent="0" algn="ctr">
              <a:buNone/>
            </a:pPr>
            <a:r>
              <a:rPr lang="en-CA" sz="2000" b="1" dirty="0" smtClean="0"/>
              <a:t>2013-2014 Season </a:t>
            </a:r>
          </a:p>
          <a:p>
            <a:pPr marL="0" indent="0" algn="ctr">
              <a:buNone/>
            </a:pPr>
            <a:endParaRPr lang="en-CA" sz="2000" b="1" dirty="0"/>
          </a:p>
          <a:p>
            <a:pPr lvl="1"/>
            <a:r>
              <a:rPr lang="en-CA" sz="2000" dirty="0" smtClean="0"/>
              <a:t>Will move the Discover Skiing and Snowboarding section over to the goskiinggosnowboarding.ca for a cleaner and updated look.</a:t>
            </a:r>
          </a:p>
          <a:p>
            <a:pPr marL="400050" lvl="1" indent="0">
              <a:buNone/>
            </a:pPr>
            <a:endParaRPr lang="en-CA" sz="2000" dirty="0" smtClean="0"/>
          </a:p>
          <a:p>
            <a:pPr lvl="1"/>
            <a:r>
              <a:rPr lang="en-CA" sz="2000" dirty="0" smtClean="0"/>
              <a:t>Will provide ski areas with logos, buttons and links to place on their website.</a:t>
            </a:r>
          </a:p>
          <a:p>
            <a:pPr lvl="1"/>
            <a:endParaRPr lang="en-CA" sz="2000" dirty="0"/>
          </a:p>
          <a:p>
            <a:pPr lvl="1"/>
            <a:r>
              <a:rPr lang="en-CA" sz="2000" dirty="0" smtClean="0"/>
              <a:t>Generate more social media and blog content to keep the name in circulating</a:t>
            </a:r>
          </a:p>
          <a:p>
            <a:pPr marL="0" indent="0">
              <a:buNone/>
            </a:pPr>
            <a:endParaRPr lang="en-CA" sz="2000" b="1" dirty="0" smtClean="0"/>
          </a:p>
          <a:p>
            <a:pPr marL="0" indent="0">
              <a:buNone/>
            </a:pPr>
            <a:endParaRPr lang="en-CA" sz="2000" b="1" dirty="0" smtClean="0"/>
          </a:p>
          <a:p>
            <a:pPr marL="0" indent="0">
              <a:buNone/>
            </a:pPr>
            <a:r>
              <a:rPr lang="en-CA" sz="1900" b="1" i="1" dirty="0" smtClean="0"/>
              <a:t>Interesting </a:t>
            </a:r>
            <a:r>
              <a:rPr lang="en-CA" sz="1900" b="1" i="1" dirty="0"/>
              <a:t>stats</a:t>
            </a:r>
            <a:endParaRPr lang="en-CA" sz="1900" i="1" dirty="0"/>
          </a:p>
          <a:p>
            <a:pPr lvl="0"/>
            <a:r>
              <a:rPr lang="en-CA" sz="1900" i="1" dirty="0"/>
              <a:t>38 out of 53 </a:t>
            </a:r>
            <a:r>
              <a:rPr lang="en-CA" sz="1900" i="1" dirty="0" smtClean="0"/>
              <a:t>(72%) responding </a:t>
            </a:r>
            <a:r>
              <a:rPr lang="en-CA" sz="1900" i="1" dirty="0"/>
              <a:t>ski areas offer helmets with their Discover Packages</a:t>
            </a:r>
          </a:p>
          <a:p>
            <a:pPr lvl="0"/>
            <a:r>
              <a:rPr lang="en-CA" sz="1900" i="1" dirty="0"/>
              <a:t>94% of respondents advise they advertise their Discover Packages. Website and </a:t>
            </a:r>
            <a:r>
              <a:rPr lang="en-CA" sz="1900" i="1" dirty="0" smtClean="0"/>
              <a:t>ski </a:t>
            </a:r>
            <a:r>
              <a:rPr lang="en-CA" sz="1900" i="1" dirty="0"/>
              <a:t>a</a:t>
            </a:r>
            <a:r>
              <a:rPr lang="en-CA" sz="1900" i="1" dirty="0" smtClean="0"/>
              <a:t>rea brochures </a:t>
            </a:r>
            <a:r>
              <a:rPr lang="en-CA" sz="1900" i="1" dirty="0"/>
              <a:t>being the most often used </a:t>
            </a:r>
            <a:r>
              <a:rPr lang="en-CA" sz="1900" i="1" dirty="0" smtClean="0"/>
              <a:t>advertising </a:t>
            </a:r>
            <a:r>
              <a:rPr lang="en-CA" sz="1900" i="1" dirty="0"/>
              <a:t>choice</a:t>
            </a:r>
            <a:r>
              <a:rPr lang="en-CA" sz="1900" i="1" dirty="0" smtClean="0"/>
              <a:t>.</a:t>
            </a:r>
            <a:endParaRPr lang="en-CA" sz="1900" i="1" dirty="0"/>
          </a:p>
          <a:p>
            <a:pPr marL="0" indent="0" algn="ctr">
              <a:buNone/>
            </a:pPr>
            <a:endParaRPr lang="en-CA" sz="2000" b="1" dirty="0"/>
          </a:p>
        </p:txBody>
      </p:sp>
    </p:spTree>
    <p:extLst>
      <p:ext uri="{BB962C8B-B14F-4D97-AF65-F5344CB8AC3E}">
        <p14:creationId xmlns:p14="http://schemas.microsoft.com/office/powerpoint/2010/main" val="4276664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8352928" cy="769640"/>
          </a:xfrm>
        </p:spPr>
        <p:txBody>
          <a:bodyPr>
            <a:noAutofit/>
          </a:bodyPr>
          <a:lstStyle/>
          <a:p>
            <a:pPr algn="l">
              <a:spcBef>
                <a:spcPts val="0"/>
              </a:spcBef>
            </a:pPr>
            <a:r>
              <a:rPr lang="en-CA" sz="3600" b="1" dirty="0" smtClean="0">
                <a:solidFill>
                  <a:schemeClr val="accent2"/>
                </a:solidFill>
              </a:rPr>
              <a:t>4. Canadian Ski Council Media Campaign</a:t>
            </a:r>
            <a:endParaRPr lang="en-CA" sz="3600" b="1" dirty="0">
              <a:solidFill>
                <a:schemeClr val="accent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413208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8496944" cy="769640"/>
          </a:xfrm>
        </p:spPr>
        <p:txBody>
          <a:bodyPr>
            <a:noAutofit/>
          </a:bodyPr>
          <a:lstStyle/>
          <a:p>
            <a:pPr algn="l">
              <a:spcBef>
                <a:spcPts val="0"/>
              </a:spcBef>
            </a:pPr>
            <a:r>
              <a:rPr lang="en-CA" sz="3600" b="1" dirty="0" smtClean="0">
                <a:solidFill>
                  <a:schemeClr val="accent6"/>
                </a:solidFill>
              </a:rPr>
              <a:t>2. Skier Rider Development Programs</a:t>
            </a:r>
            <a:endParaRPr lang="en-CA" sz="3600" b="1"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2045136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u="sng" dirty="0" smtClean="0">
                <a:solidFill>
                  <a:schemeClr val="accent2">
                    <a:lumMod val="75000"/>
                  </a:schemeClr>
                </a:solidFill>
              </a:rPr>
              <a:t>4. Canadian Ski Council Media Campaign</a:t>
            </a:r>
            <a:endParaRPr lang="en-CA" sz="2800" b="1" u="sng" dirty="0">
              <a:solidFill>
                <a:schemeClr val="accent2">
                  <a:lumMod val="75000"/>
                </a:schemeClr>
              </a:solidFill>
            </a:endParaRPr>
          </a:p>
        </p:txBody>
      </p:sp>
      <p:sp>
        <p:nvSpPr>
          <p:cNvPr id="2" name="Subtitle 1"/>
          <p:cNvSpPr>
            <a:spLocks noGrp="1"/>
          </p:cNvSpPr>
          <p:nvPr>
            <p:ph type="subTitle" idx="1"/>
          </p:nvPr>
        </p:nvSpPr>
        <p:spPr>
          <a:xfrm>
            <a:off x="323528" y="1268760"/>
            <a:ext cx="8568952" cy="504056"/>
          </a:xfrm>
          <a:noFill/>
        </p:spPr>
        <p:txBody>
          <a:bodyPr>
            <a:normAutofit/>
          </a:bodyPr>
          <a:lstStyle/>
          <a:p>
            <a:r>
              <a:rPr lang="en-CA" sz="2400" b="1" dirty="0">
                <a:solidFill>
                  <a:schemeClr val="tx1"/>
                </a:solidFill>
              </a:rPr>
              <a:t>Media campaign results comparison of </a:t>
            </a:r>
            <a:r>
              <a:rPr lang="en-CA" sz="2400" b="1" dirty="0" smtClean="0">
                <a:solidFill>
                  <a:schemeClr val="tx1"/>
                </a:solidFill>
              </a:rPr>
              <a:t> 2011/12 </a:t>
            </a:r>
            <a:r>
              <a:rPr lang="en-CA" sz="2400" b="1" dirty="0">
                <a:solidFill>
                  <a:schemeClr val="tx1"/>
                </a:solidFill>
              </a:rPr>
              <a:t>and </a:t>
            </a:r>
            <a:r>
              <a:rPr lang="en-CA" sz="2400" b="1" dirty="0" smtClean="0">
                <a:solidFill>
                  <a:schemeClr val="tx1"/>
                </a:solidFill>
              </a:rPr>
              <a:t>2012/13</a:t>
            </a:r>
          </a:p>
          <a:p>
            <a:endParaRPr lang="en-CA" sz="2400" b="1" dirty="0">
              <a:solidFill>
                <a:schemeClr val="tx1"/>
              </a:solidFill>
            </a:endParaRPr>
          </a:p>
          <a:p>
            <a:pPr algn="l"/>
            <a:endParaRPr lang="en-CA" sz="1400" b="1" dirty="0">
              <a:solidFill>
                <a:schemeClr val="tx1"/>
              </a:solidFill>
            </a:endParaRPr>
          </a:p>
          <a:p>
            <a:endParaRPr lang="en-CA" sz="2400" b="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895492478"/>
              </p:ext>
            </p:extLst>
          </p:nvPr>
        </p:nvGraphicFramePr>
        <p:xfrm>
          <a:off x="251520" y="6128247"/>
          <a:ext cx="8568952" cy="344805"/>
        </p:xfrm>
        <a:graphic>
          <a:graphicData uri="http://schemas.openxmlformats.org/drawingml/2006/table">
            <a:tbl>
              <a:tblPr>
                <a:tableStyleId>{073A0DAA-6AF3-43AB-8588-CEC1D06C72B9}</a:tableStyleId>
              </a:tblPr>
              <a:tblGrid>
                <a:gridCol w="8568952"/>
              </a:tblGrid>
              <a:tr h="190500">
                <a:tc>
                  <a:txBody>
                    <a:bodyPr/>
                    <a:lstStyle/>
                    <a:p>
                      <a:pPr algn="l" fontAlgn="b"/>
                      <a:r>
                        <a:rPr lang="en-CA" sz="1100" u="none" strike="noStrike" dirty="0">
                          <a:effectLst/>
                        </a:rPr>
                        <a:t>Notes: 2011/12 </a:t>
                      </a:r>
                      <a:r>
                        <a:rPr lang="en-CA" sz="1100" u="none" strike="noStrike" dirty="0" err="1">
                          <a:effectLst/>
                        </a:rPr>
                        <a:t>SnowPass</a:t>
                      </a:r>
                      <a:r>
                        <a:rPr lang="en-CA" sz="1100" u="none" strike="noStrike" dirty="0">
                          <a:effectLst/>
                        </a:rPr>
                        <a:t> circulation includes a small mention online on MSN Canada with a reach of 12,000,000 which accounts for 92% of the total circulation for the 2011/12 season</a:t>
                      </a:r>
                      <a:r>
                        <a:rPr lang="en-CA" sz="1100" u="none" strike="noStrike" dirty="0" smtClean="0">
                          <a:effectLst/>
                        </a:rPr>
                        <a:t>. If you remove this, the total circulation/reach for 2011/12 is 1,061,447. </a:t>
                      </a:r>
                      <a:endParaRPr lang="en-CA" sz="1100" b="0" i="0" u="none" strike="noStrike" dirty="0">
                        <a:solidFill>
                          <a:srgbClr val="000000"/>
                        </a:solidFill>
                        <a:effectLst/>
                        <a:latin typeface="Calibri"/>
                      </a:endParaRPr>
                    </a:p>
                  </a:txBody>
                  <a:tcPr marL="9525" marR="9525" marT="9525" marB="0" anchor="b"/>
                </a:tc>
              </a:tr>
            </a:tbl>
          </a:graphicData>
        </a:graphic>
      </p:graphicFrame>
      <p:graphicFrame>
        <p:nvGraphicFramePr>
          <p:cNvPr id="9" name="Table 8"/>
          <p:cNvGraphicFramePr>
            <a:graphicFrameLocks noGrp="1"/>
          </p:cNvGraphicFramePr>
          <p:nvPr/>
        </p:nvGraphicFramePr>
        <p:xfrm>
          <a:off x="107506" y="2132857"/>
          <a:ext cx="9036494" cy="3129354"/>
        </p:xfrm>
        <a:graphic>
          <a:graphicData uri="http://schemas.openxmlformats.org/drawingml/2006/table">
            <a:tbl>
              <a:tblPr/>
              <a:tblGrid>
                <a:gridCol w="1394521"/>
                <a:gridCol w="1346709"/>
                <a:gridCol w="1346709"/>
                <a:gridCol w="1274990"/>
                <a:gridCol w="1330771"/>
                <a:gridCol w="1227178"/>
                <a:gridCol w="1115616"/>
              </a:tblGrid>
              <a:tr h="803146">
                <a:tc>
                  <a:txBody>
                    <a:bodyPr/>
                    <a:lstStyle/>
                    <a:p>
                      <a:pPr algn="l"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r>
                        <a:rPr lang="en-CA" sz="1400" b="1" i="0" u="none" strike="noStrike">
                          <a:solidFill>
                            <a:srgbClr val="000000"/>
                          </a:solidFill>
                          <a:latin typeface="Calibri"/>
                        </a:rPr>
                        <a:t>Total number of clippings 2012/13</a:t>
                      </a:r>
                    </a:p>
                  </a:txBody>
                  <a:tcPr marL="3225" marR="3225" marT="3225" marB="0" anchor="b">
                    <a:lnL>
                      <a:noFill/>
                    </a:lnL>
                    <a:lnR>
                      <a:noFill/>
                    </a:lnR>
                    <a:lnT>
                      <a:noFill/>
                    </a:lnT>
                    <a:lnB>
                      <a:noFill/>
                    </a:lnB>
                  </a:tcPr>
                </a:tc>
                <a:tc>
                  <a:txBody>
                    <a:bodyPr/>
                    <a:lstStyle/>
                    <a:p>
                      <a:pPr algn="ctr" fontAlgn="b"/>
                      <a:r>
                        <a:rPr lang="en-CA" sz="1400" b="1" i="0" u="none" strike="noStrike">
                          <a:solidFill>
                            <a:srgbClr val="000000"/>
                          </a:solidFill>
                          <a:latin typeface="Calibri"/>
                        </a:rPr>
                        <a:t>Total number of clippings 2011/12</a:t>
                      </a: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Percentage increase</a:t>
                      </a:r>
                      <a:r>
                        <a:rPr lang="en-CA" sz="1400" b="1" i="0" u="none" strike="noStrike" dirty="0" smtClean="0">
                          <a:solidFill>
                            <a:srgbClr val="000000"/>
                          </a:solidFill>
                          <a:latin typeface="Calibri"/>
                        </a:rPr>
                        <a:t>/</a:t>
                      </a:r>
                    </a:p>
                    <a:p>
                      <a:pPr algn="ctr" fontAlgn="b"/>
                      <a:r>
                        <a:rPr lang="en-CA" sz="1400" b="1" i="0" u="none" strike="noStrike" dirty="0" smtClean="0">
                          <a:solidFill>
                            <a:srgbClr val="000000"/>
                          </a:solidFill>
                          <a:latin typeface="Calibri"/>
                        </a:rPr>
                        <a:t>decrease</a:t>
                      </a:r>
                      <a:endParaRPr lang="en-CA" sz="1400" b="1" i="0" u="none" strike="noStrike" dirty="0">
                        <a:solidFill>
                          <a:srgbClr val="000000"/>
                        </a:solidFill>
                        <a:latin typeface="Calibri"/>
                      </a:endParaRP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Circulation/Reach 2012/13</a:t>
                      </a:r>
                    </a:p>
                  </a:txBody>
                  <a:tcPr marL="3225" marR="3225" marT="3225" marB="0" anchor="b">
                    <a:lnL>
                      <a:noFill/>
                    </a:lnL>
                    <a:lnR>
                      <a:noFill/>
                    </a:lnR>
                    <a:lnT>
                      <a:noFill/>
                    </a:lnT>
                    <a:lnB>
                      <a:noFill/>
                    </a:lnB>
                  </a:tcPr>
                </a:tc>
                <a:tc>
                  <a:txBody>
                    <a:bodyPr/>
                    <a:lstStyle/>
                    <a:p>
                      <a:pPr algn="ctr" fontAlgn="b"/>
                      <a:r>
                        <a:rPr lang="en-CA" sz="1400" b="1" i="0" u="none" strike="noStrike" dirty="0" smtClean="0">
                          <a:solidFill>
                            <a:srgbClr val="000000"/>
                          </a:solidFill>
                          <a:latin typeface="Calibri"/>
                        </a:rPr>
                        <a:t>Circulation/</a:t>
                      </a:r>
                    </a:p>
                    <a:p>
                      <a:pPr algn="ctr" fontAlgn="b"/>
                      <a:r>
                        <a:rPr lang="en-CA" sz="1400" b="1" i="0" u="none" strike="noStrike" dirty="0" smtClean="0">
                          <a:solidFill>
                            <a:srgbClr val="000000"/>
                          </a:solidFill>
                          <a:latin typeface="Calibri"/>
                        </a:rPr>
                        <a:t>Reach </a:t>
                      </a:r>
                      <a:r>
                        <a:rPr lang="en-CA" sz="1400" b="1" i="0" u="none" strike="noStrike" dirty="0">
                          <a:solidFill>
                            <a:srgbClr val="000000"/>
                          </a:solidFill>
                          <a:latin typeface="Calibri"/>
                        </a:rPr>
                        <a:t>2011/12</a:t>
                      </a: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Percentage </a:t>
                      </a:r>
                      <a:r>
                        <a:rPr lang="en-CA" sz="1400" b="1" i="0" u="none" strike="noStrike" dirty="0" smtClean="0">
                          <a:solidFill>
                            <a:srgbClr val="000000"/>
                          </a:solidFill>
                          <a:latin typeface="Calibri"/>
                        </a:rPr>
                        <a:t>increase/</a:t>
                      </a:r>
                    </a:p>
                    <a:p>
                      <a:pPr algn="ctr" fontAlgn="b"/>
                      <a:r>
                        <a:rPr lang="en-CA" sz="1400" b="1" i="0" u="none" strike="noStrike" dirty="0" smtClean="0">
                          <a:solidFill>
                            <a:srgbClr val="000000"/>
                          </a:solidFill>
                          <a:latin typeface="Calibri"/>
                        </a:rPr>
                        <a:t>decrease</a:t>
                      </a:r>
                      <a:endParaRPr lang="en-CA" sz="1400" b="1" i="0" u="none" strike="noStrike" dirty="0">
                        <a:solidFill>
                          <a:srgbClr val="000000"/>
                        </a:solidFill>
                        <a:latin typeface="Calibri"/>
                      </a:endParaRPr>
                    </a:p>
                  </a:txBody>
                  <a:tcPr marL="3225" marR="3225" marT="3225" marB="0" anchor="b">
                    <a:lnL>
                      <a:noFill/>
                    </a:lnL>
                    <a:lnR>
                      <a:noFill/>
                    </a:lnR>
                    <a:lnT>
                      <a:noFill/>
                    </a:lnT>
                    <a:lnB>
                      <a:noFill/>
                    </a:lnB>
                  </a:tcPr>
                </a:tc>
              </a:tr>
              <a:tr h="409894">
                <a:tc>
                  <a:txBody>
                    <a:bodyPr/>
                    <a:lstStyle/>
                    <a:p>
                      <a:pPr algn="l" fontAlgn="b"/>
                      <a:r>
                        <a:rPr lang="en-CA" sz="1400" b="1" i="0" u="none" strike="noStrike">
                          <a:solidFill>
                            <a:srgbClr val="000000"/>
                          </a:solidFill>
                          <a:latin typeface="Calibri"/>
                        </a:rPr>
                        <a:t>Grade 4 &amp; 5 SnowPass</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106</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73</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45.2%</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9,646,033</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13,061,447</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-26.0%</a:t>
                      </a:r>
                    </a:p>
                  </a:txBody>
                  <a:tcPr marL="3225" marR="3225" marT="3225" marB="0" anchor="b">
                    <a:lnL>
                      <a:noFill/>
                    </a:lnL>
                    <a:lnR>
                      <a:noFill/>
                    </a:lnR>
                    <a:lnT>
                      <a:noFill/>
                    </a:lnT>
                    <a:lnB>
                      <a:noFill/>
                    </a:lnB>
                  </a:tcPr>
                </a:tc>
              </a:tr>
              <a:tr h="409894">
                <a:tc>
                  <a:txBody>
                    <a:bodyPr/>
                    <a:lstStyle/>
                    <a:p>
                      <a:pPr algn="l" fontAlgn="b"/>
                      <a:r>
                        <a:rPr lang="en-CA" sz="1400" b="1" i="0" u="none" strike="noStrike" dirty="0">
                          <a:solidFill>
                            <a:srgbClr val="000000"/>
                          </a:solidFill>
                          <a:latin typeface="Calibri"/>
                        </a:rPr>
                        <a:t>Discover Skiing / Snowboarding</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18</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13</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38.5%</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1,160,480</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306,046</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279.2%</a:t>
                      </a:r>
                    </a:p>
                  </a:txBody>
                  <a:tcPr marL="3225" marR="3225" marT="3225" marB="0" anchor="b">
                    <a:lnL>
                      <a:noFill/>
                    </a:lnL>
                    <a:lnR>
                      <a:noFill/>
                    </a:lnR>
                    <a:lnT>
                      <a:noFill/>
                    </a:lnT>
                    <a:lnB>
                      <a:noFill/>
                    </a:lnB>
                  </a:tcPr>
                </a:tc>
              </a:tr>
              <a:tr h="409894">
                <a:tc>
                  <a:txBody>
                    <a:bodyPr/>
                    <a:lstStyle/>
                    <a:p>
                      <a:pPr algn="l" fontAlgn="b"/>
                      <a:r>
                        <a:rPr lang="en-CA" sz="1400" b="1" i="0" u="none" strike="noStrike">
                          <a:solidFill>
                            <a:srgbClr val="000000"/>
                          </a:solidFill>
                          <a:latin typeface="Calibri"/>
                        </a:rPr>
                        <a:t>Web site mention/CSC</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9</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4</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125.0%</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19,301,756</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105,009</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18281.0%</a:t>
                      </a:r>
                    </a:p>
                  </a:txBody>
                  <a:tcPr marL="3225" marR="3225" marT="3225" marB="0" anchor="b">
                    <a:lnL>
                      <a:noFill/>
                    </a:lnL>
                    <a:lnR>
                      <a:noFill/>
                    </a:lnR>
                    <a:lnT>
                      <a:noFill/>
                    </a:lnT>
                    <a:lnB>
                      <a:noFill/>
                    </a:lnB>
                  </a:tcPr>
                </a:tc>
              </a:tr>
              <a:tr h="409894">
                <a:tc>
                  <a:txBody>
                    <a:bodyPr/>
                    <a:lstStyle/>
                    <a:p>
                      <a:pPr algn="l" fontAlgn="b"/>
                      <a:r>
                        <a:rPr lang="en-CA" sz="1400" b="1" i="0" u="none" strike="noStrike">
                          <a:solidFill>
                            <a:srgbClr val="000000"/>
                          </a:solidFill>
                          <a:latin typeface="Calibri"/>
                        </a:rPr>
                        <a:t>Helmets</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17</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26</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-34.6%</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18,021,960</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8,838,499</a:t>
                      </a:r>
                    </a:p>
                  </a:txBody>
                  <a:tcPr marL="3225" marR="3225" marT="3225" marB="0" anchor="b">
                    <a:lnL>
                      <a:noFill/>
                    </a:lnL>
                    <a:lnR>
                      <a:noFill/>
                    </a:lnR>
                    <a:lnT>
                      <a:noFill/>
                    </a:lnT>
                    <a:lnB>
                      <a:noFill/>
                    </a:lnB>
                  </a:tcPr>
                </a:tc>
                <a:tc>
                  <a:txBody>
                    <a:bodyPr/>
                    <a:lstStyle/>
                    <a:p>
                      <a:pPr algn="ctr" fontAlgn="b"/>
                      <a:r>
                        <a:rPr lang="en-CA" sz="1400" b="0" i="0" u="none" strike="noStrike">
                          <a:solidFill>
                            <a:srgbClr val="000000"/>
                          </a:solidFill>
                          <a:latin typeface="Calibri"/>
                        </a:rPr>
                        <a:t>103.9%</a:t>
                      </a:r>
                    </a:p>
                  </a:txBody>
                  <a:tcPr marL="3225" marR="3225" marT="3225" marB="0" anchor="b">
                    <a:lnL>
                      <a:noFill/>
                    </a:lnL>
                    <a:lnR>
                      <a:noFill/>
                    </a:lnR>
                    <a:lnT>
                      <a:noFill/>
                    </a:lnT>
                    <a:lnB>
                      <a:noFill/>
                    </a:lnB>
                  </a:tcPr>
                </a:tc>
              </a:tr>
              <a:tr h="89412">
                <a:tc>
                  <a:txBody>
                    <a:bodyPr/>
                    <a:lstStyle/>
                    <a:p>
                      <a:pPr algn="l"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dirty="0">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c>
                  <a:txBody>
                    <a:bodyPr/>
                    <a:lstStyle/>
                    <a:p>
                      <a:pPr algn="ctr" fontAlgn="b"/>
                      <a:endParaRPr lang="en-CA" sz="1400" b="0" i="0" u="none" strike="noStrike">
                        <a:solidFill>
                          <a:srgbClr val="000000"/>
                        </a:solidFill>
                        <a:latin typeface="Calibri"/>
                      </a:endParaRPr>
                    </a:p>
                  </a:txBody>
                  <a:tcPr marL="3225" marR="3225" marT="3225" marB="0" anchor="b">
                    <a:lnL>
                      <a:noFill/>
                    </a:lnL>
                    <a:lnR>
                      <a:noFill/>
                    </a:lnR>
                    <a:lnT>
                      <a:noFill/>
                    </a:lnT>
                    <a:lnB>
                      <a:noFill/>
                    </a:lnB>
                  </a:tcPr>
                </a:tc>
              </a:tr>
              <a:tr h="409894">
                <a:tc>
                  <a:txBody>
                    <a:bodyPr/>
                    <a:lstStyle/>
                    <a:p>
                      <a:pPr algn="r" fontAlgn="b"/>
                      <a:r>
                        <a:rPr lang="en-CA" sz="1400" b="1" i="0" u="none" strike="noStrike" dirty="0">
                          <a:solidFill>
                            <a:srgbClr val="000000"/>
                          </a:solidFill>
                          <a:latin typeface="Calibri"/>
                        </a:rPr>
                        <a:t>Total:</a:t>
                      </a: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150</a:t>
                      </a:r>
                    </a:p>
                  </a:txBody>
                  <a:tcPr marL="3225" marR="3225" marT="3225" marB="0" anchor="b">
                    <a:lnL>
                      <a:noFill/>
                    </a:lnL>
                    <a:lnR>
                      <a:noFill/>
                    </a:lnR>
                    <a:lnT>
                      <a:noFill/>
                    </a:lnT>
                    <a:lnB>
                      <a:noFill/>
                    </a:lnB>
                  </a:tcPr>
                </a:tc>
                <a:tc>
                  <a:txBody>
                    <a:bodyPr/>
                    <a:lstStyle/>
                    <a:p>
                      <a:pPr algn="ctr" fontAlgn="b"/>
                      <a:r>
                        <a:rPr lang="en-CA" sz="1400" b="1" i="0" u="none" strike="noStrike">
                          <a:solidFill>
                            <a:srgbClr val="000000"/>
                          </a:solidFill>
                          <a:latin typeface="Calibri"/>
                        </a:rPr>
                        <a:t>116</a:t>
                      </a:r>
                    </a:p>
                  </a:txBody>
                  <a:tcPr marL="3225" marR="3225" marT="3225" marB="0" anchor="b">
                    <a:lnL>
                      <a:noFill/>
                    </a:lnL>
                    <a:lnR>
                      <a:noFill/>
                    </a:lnR>
                    <a:lnT>
                      <a:noFill/>
                    </a:lnT>
                    <a:lnB>
                      <a:noFill/>
                    </a:lnB>
                  </a:tcPr>
                </a:tc>
                <a:tc>
                  <a:txBody>
                    <a:bodyPr/>
                    <a:lstStyle/>
                    <a:p>
                      <a:pPr algn="ctr" fontAlgn="b"/>
                      <a:r>
                        <a:rPr lang="en-CA" sz="1400" b="1" i="0" u="none" strike="noStrike">
                          <a:solidFill>
                            <a:srgbClr val="000000"/>
                          </a:solidFill>
                          <a:latin typeface="Calibri"/>
                        </a:rPr>
                        <a:t>29.3%</a:t>
                      </a: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48,130,229</a:t>
                      </a:r>
                    </a:p>
                  </a:txBody>
                  <a:tcPr marL="3225" marR="3225" marT="3225" marB="0" anchor="b">
                    <a:lnL>
                      <a:noFill/>
                    </a:lnL>
                    <a:lnR>
                      <a:noFill/>
                    </a:lnR>
                    <a:lnT>
                      <a:noFill/>
                    </a:lnT>
                    <a:lnB>
                      <a:noFill/>
                    </a:lnB>
                  </a:tcPr>
                </a:tc>
                <a:tc>
                  <a:txBody>
                    <a:bodyPr/>
                    <a:lstStyle/>
                    <a:p>
                      <a:pPr algn="ctr" fontAlgn="b"/>
                      <a:r>
                        <a:rPr lang="en-CA" sz="1400" b="1" i="0" u="none" strike="noStrike">
                          <a:solidFill>
                            <a:srgbClr val="000000"/>
                          </a:solidFill>
                          <a:latin typeface="Calibri"/>
                        </a:rPr>
                        <a:t>22,311,001</a:t>
                      </a:r>
                    </a:p>
                  </a:txBody>
                  <a:tcPr marL="3225" marR="3225" marT="3225" marB="0" anchor="b">
                    <a:lnL>
                      <a:noFill/>
                    </a:lnL>
                    <a:lnR>
                      <a:noFill/>
                    </a:lnR>
                    <a:lnT>
                      <a:noFill/>
                    </a:lnT>
                    <a:lnB>
                      <a:noFill/>
                    </a:lnB>
                  </a:tcPr>
                </a:tc>
                <a:tc>
                  <a:txBody>
                    <a:bodyPr/>
                    <a:lstStyle/>
                    <a:p>
                      <a:pPr algn="ctr" fontAlgn="b"/>
                      <a:r>
                        <a:rPr lang="en-CA" sz="1400" b="1" i="0" u="none" strike="noStrike" dirty="0">
                          <a:solidFill>
                            <a:srgbClr val="000000"/>
                          </a:solidFill>
                          <a:latin typeface="Calibri"/>
                        </a:rPr>
                        <a:t>115.7%</a:t>
                      </a:r>
                    </a:p>
                  </a:txBody>
                  <a:tcPr marL="3225" marR="3225" marT="3225" marB="0" anchor="b">
                    <a:lnL>
                      <a:noFill/>
                    </a:lnL>
                    <a:lnR>
                      <a:noFill/>
                    </a:lnR>
                    <a:lnT>
                      <a:noFill/>
                    </a:lnT>
                    <a:lnB>
                      <a:noFill/>
                    </a:lnB>
                  </a:tcPr>
                </a:tc>
              </a:tr>
            </a:tbl>
          </a:graphicData>
        </a:graphic>
      </p:graphicFrame>
    </p:spTree>
    <p:extLst>
      <p:ext uri="{BB962C8B-B14F-4D97-AF65-F5344CB8AC3E}">
        <p14:creationId xmlns:p14="http://schemas.microsoft.com/office/powerpoint/2010/main" val="3428814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433094"/>
            <a:ext cx="6480720" cy="1126829"/>
          </a:xfrm>
        </p:spPr>
        <p:txBody>
          <a:bodyPr>
            <a:noAutofit/>
          </a:bodyPr>
          <a:lstStyle/>
          <a:p>
            <a:pPr algn="l">
              <a:spcBef>
                <a:spcPts val="0"/>
              </a:spcBef>
            </a:pPr>
            <a:r>
              <a:rPr lang="en-GB" b="1" dirty="0" smtClean="0"/>
              <a:t>5. Skier </a:t>
            </a:r>
            <a:r>
              <a:rPr lang="en-GB" b="1" dirty="0"/>
              <a:t>Rider Development Pledge Form Agreements</a:t>
            </a:r>
            <a:endParaRPr lang="en-CA" b="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69930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7" r="1010"/>
          <a:stretch/>
        </p:blipFill>
        <p:spPr bwMode="auto">
          <a:xfrm>
            <a:off x="491687" y="479254"/>
            <a:ext cx="6573052"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30" t="16952" r="23753" b="34358"/>
          <a:stretch/>
        </p:blipFill>
        <p:spPr bwMode="auto">
          <a:xfrm rot="259429">
            <a:off x="2014543" y="2736583"/>
            <a:ext cx="6598869" cy="356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201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2" name="Rectangle 1"/>
          <p:cNvSpPr/>
          <p:nvPr/>
        </p:nvSpPr>
        <p:spPr>
          <a:xfrm>
            <a:off x="683568" y="1772816"/>
            <a:ext cx="79208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202" name="Title 3"/>
          <p:cNvSpPr>
            <a:spLocks noGrp="1"/>
          </p:cNvSpPr>
          <p:nvPr>
            <p:ph type="title"/>
          </p:nvPr>
        </p:nvSpPr>
        <p:spPr>
          <a:xfrm>
            <a:off x="457200" y="589709"/>
            <a:ext cx="8229600" cy="1039091"/>
          </a:xfrm>
        </p:spPr>
        <p:txBody>
          <a:bodyPr/>
          <a:lstStyle/>
          <a:p>
            <a:pPr eaLnBrk="1" hangingPunct="1"/>
            <a:r>
              <a:rPr lang="en-US" sz="3200" dirty="0" smtClean="0">
                <a:solidFill>
                  <a:schemeClr val="bg1">
                    <a:lumMod val="50000"/>
                  </a:schemeClr>
                </a:solidFill>
                <a:ea typeface="ＭＳ Ｐゴシック" pitchFamily="34" charset="-128"/>
              </a:rPr>
              <a:t>Updated Pledge Process</a:t>
            </a:r>
          </a:p>
        </p:txBody>
      </p:sp>
      <p:sp>
        <p:nvSpPr>
          <p:cNvPr id="72706" name="Content Placeholder 4"/>
          <p:cNvSpPr>
            <a:spLocks noGrp="1"/>
          </p:cNvSpPr>
          <p:nvPr>
            <p:ph idx="1"/>
          </p:nvPr>
        </p:nvSpPr>
        <p:spPr>
          <a:xfrm>
            <a:off x="827584" y="2209800"/>
            <a:ext cx="7776864" cy="3916363"/>
          </a:xfrm>
        </p:spPr>
        <p:txBody>
          <a:bodyPr/>
          <a:lstStyle/>
          <a:p>
            <a:pPr eaLnBrk="1" hangingPunct="1">
              <a:buFont typeface="Wingdings 2" charset="0"/>
              <a:buChar char="¡"/>
              <a:defRPr/>
            </a:pPr>
            <a:r>
              <a:rPr lang="en-US" sz="1800" dirty="0"/>
              <a:t>Introduce opt out process as opposed to annual pledge</a:t>
            </a:r>
          </a:p>
          <a:p>
            <a:pPr eaLnBrk="1" hangingPunct="1">
              <a:buFont typeface="Wingdings 2" charset="0"/>
              <a:buChar char="¡"/>
              <a:defRPr/>
            </a:pPr>
            <a:r>
              <a:rPr lang="en-US" sz="1800" dirty="0" smtClean="0"/>
              <a:t>Will greatly help </a:t>
            </a:r>
            <a:r>
              <a:rPr lang="en-US" sz="1800" dirty="0"/>
              <a:t>to reduce the </a:t>
            </a:r>
            <a:r>
              <a:rPr lang="en-US" sz="1800" dirty="0" smtClean="0"/>
              <a:t>overall </a:t>
            </a:r>
            <a:r>
              <a:rPr lang="en-US" sz="1800" dirty="0"/>
              <a:t>administrative </a:t>
            </a:r>
            <a:r>
              <a:rPr lang="en-US" sz="1800" dirty="0" smtClean="0"/>
              <a:t>cost</a:t>
            </a:r>
          </a:p>
          <a:p>
            <a:pPr eaLnBrk="1" hangingPunct="1">
              <a:buFont typeface="Wingdings 2" charset="0"/>
              <a:buChar char="¡"/>
              <a:defRPr/>
            </a:pPr>
            <a:r>
              <a:rPr lang="en-US" sz="1800" dirty="0"/>
              <a:t>Will help free </a:t>
            </a:r>
            <a:r>
              <a:rPr lang="en-US" sz="1800" dirty="0" smtClean="0"/>
              <a:t>additional resources </a:t>
            </a:r>
            <a:r>
              <a:rPr lang="en-US" sz="1800" dirty="0"/>
              <a:t>to promote the </a:t>
            </a:r>
            <a:r>
              <a:rPr lang="en-US" sz="1800" dirty="0" smtClean="0"/>
              <a:t>program</a:t>
            </a:r>
            <a:endParaRPr lang="en-US" sz="1800" dirty="0"/>
          </a:p>
          <a:p>
            <a:pPr eaLnBrk="1" hangingPunct="1">
              <a:buFont typeface="Wingdings 2" charset="0"/>
              <a:buChar char="¡"/>
              <a:defRPr/>
            </a:pPr>
            <a:r>
              <a:rPr lang="en-US" sz="1800" dirty="0"/>
              <a:t>Will allow the online application process to begin much earlier</a:t>
            </a:r>
          </a:p>
          <a:p>
            <a:pPr eaLnBrk="1" hangingPunct="1">
              <a:buFont typeface="Wingdings 2" charset="0"/>
              <a:buChar char="¡"/>
              <a:defRPr/>
            </a:pPr>
            <a:r>
              <a:rPr lang="en-US" sz="1800" dirty="0"/>
              <a:t>Will allow us to plan the printing/design etc. more effectively</a:t>
            </a:r>
          </a:p>
          <a:p>
            <a:pPr eaLnBrk="1" hangingPunct="1">
              <a:buFont typeface="Wingdings 2" charset="0"/>
              <a:buChar char="¡"/>
              <a:defRPr/>
            </a:pPr>
            <a:r>
              <a:rPr lang="en-US" sz="1800" dirty="0" smtClean="0"/>
              <a:t>Will help in our efforts to attract major sponsors</a:t>
            </a:r>
          </a:p>
          <a:p>
            <a:pPr eaLnBrk="1" hangingPunct="1">
              <a:buFont typeface="Wingdings 2" charset="0"/>
              <a:buChar char="¡"/>
              <a:defRPr/>
            </a:pPr>
            <a:r>
              <a:rPr lang="en-US" sz="1800" dirty="0" smtClean="0"/>
              <a:t>Ski areas will remain in the program unless we are notified otherwise</a:t>
            </a:r>
          </a:p>
          <a:p>
            <a:pPr eaLnBrk="1" hangingPunct="1">
              <a:buFont typeface="Wingdings 2" charset="0"/>
              <a:buChar char="¡"/>
              <a:defRPr/>
            </a:pPr>
            <a:r>
              <a:rPr lang="en-US" sz="1800" dirty="0" smtClean="0"/>
              <a:t>Ski areas will be notified in writing twice each year of the deadline to opt out</a:t>
            </a:r>
          </a:p>
          <a:p>
            <a:pPr marL="0" indent="0" eaLnBrk="1" hangingPunct="1">
              <a:buFont typeface="Wingdings 2" charset="0"/>
              <a:buNone/>
              <a:defRPr/>
            </a:pPr>
            <a:endParaRPr lang="en-US" dirty="0"/>
          </a:p>
        </p:txBody>
      </p:sp>
    </p:spTree>
    <p:extLst>
      <p:ext uri="{BB962C8B-B14F-4D97-AF65-F5344CB8AC3E}">
        <p14:creationId xmlns:p14="http://schemas.microsoft.com/office/powerpoint/2010/main" val="3971846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7992888" cy="769640"/>
          </a:xfrm>
        </p:spPr>
        <p:txBody>
          <a:bodyPr>
            <a:noAutofit/>
          </a:bodyPr>
          <a:lstStyle/>
          <a:p>
            <a:pPr algn="l">
              <a:spcBef>
                <a:spcPts val="0"/>
              </a:spcBef>
            </a:pPr>
            <a:r>
              <a:rPr lang="en-GB" sz="4000" b="1" dirty="0" smtClean="0">
                <a:solidFill>
                  <a:srgbClr val="00B0F0"/>
                </a:solidFill>
              </a:rPr>
              <a:t>6. CSC </a:t>
            </a:r>
            <a:r>
              <a:rPr lang="en-GB" sz="4000" b="1" dirty="0">
                <a:solidFill>
                  <a:srgbClr val="00B0F0"/>
                </a:solidFill>
              </a:rPr>
              <a:t>Internet Marketing Strategy </a:t>
            </a:r>
            <a:endParaRPr lang="en-CA" sz="4000" b="1" dirty="0">
              <a:solidFill>
                <a:srgbClr val="00B0F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514829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8" y="922412"/>
            <a:ext cx="9144000" cy="5949279"/>
          </a:xfrm>
          <a:prstGeom prst="rect">
            <a:avLst/>
          </a:prstGeom>
        </p:spPr>
      </p:pic>
      <p:sp>
        <p:nvSpPr>
          <p:cNvPr id="2" name="Title 1"/>
          <p:cNvSpPr>
            <a:spLocks noGrp="1"/>
          </p:cNvSpPr>
          <p:nvPr>
            <p:ph type="title"/>
          </p:nvPr>
        </p:nvSpPr>
        <p:spPr>
          <a:xfrm>
            <a:off x="457200" y="188640"/>
            <a:ext cx="8229600" cy="778098"/>
          </a:xfrm>
        </p:spPr>
        <p:txBody>
          <a:bodyPr/>
          <a:lstStyle/>
          <a:p>
            <a:r>
              <a:rPr lang="en-CA" sz="3600" b="1" dirty="0" smtClean="0">
                <a:solidFill>
                  <a:srgbClr val="00B0F0"/>
                </a:solidFill>
              </a:rPr>
              <a:t>Agenda</a:t>
            </a:r>
            <a:endParaRPr lang="en-CA" sz="2800" b="1" dirty="0">
              <a:solidFill>
                <a:srgbClr val="00B0F0"/>
              </a:solidFill>
            </a:endParaRPr>
          </a:p>
        </p:txBody>
      </p:sp>
      <p:sp>
        <p:nvSpPr>
          <p:cNvPr id="5" name="Rectangle 4"/>
          <p:cNvSpPr/>
          <p:nvPr/>
        </p:nvSpPr>
        <p:spPr>
          <a:xfrm>
            <a:off x="971600" y="1412776"/>
            <a:ext cx="7272808" cy="352839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397102" y="1816224"/>
            <a:ext cx="6415258" cy="3340968"/>
          </a:xfrm>
        </p:spPr>
        <p:txBody>
          <a:bodyPr>
            <a:normAutofit/>
          </a:bodyPr>
          <a:lstStyle/>
          <a:p>
            <a:pPr algn="ctr"/>
            <a:r>
              <a:rPr lang="en-CA" sz="2800" dirty="0" smtClean="0">
                <a:solidFill>
                  <a:schemeClr val="tx1">
                    <a:lumMod val="95000"/>
                    <a:lumOff val="5000"/>
                  </a:schemeClr>
                </a:solidFill>
                <a:effectLst>
                  <a:outerShdw blurRad="38100" dist="38100" dir="2700000" algn="tl">
                    <a:srgbClr val="000000">
                      <a:alpha val="43137"/>
                    </a:srgbClr>
                  </a:outerShdw>
                </a:effectLst>
              </a:rPr>
              <a:t>Current CSC URL Inventory</a:t>
            </a:r>
          </a:p>
          <a:p>
            <a:pPr algn="ctr"/>
            <a:r>
              <a:rPr lang="en-CA" sz="2800" dirty="0" smtClean="0">
                <a:solidFill>
                  <a:schemeClr val="tx1">
                    <a:lumMod val="95000"/>
                    <a:lumOff val="5000"/>
                  </a:schemeClr>
                </a:solidFill>
                <a:effectLst>
                  <a:outerShdw blurRad="38100" dist="38100" dir="2700000" algn="tl">
                    <a:srgbClr val="000000">
                      <a:alpha val="43137"/>
                    </a:srgbClr>
                  </a:outerShdw>
                </a:effectLst>
              </a:rPr>
              <a:t>Current CSC Website Visits</a:t>
            </a:r>
          </a:p>
          <a:p>
            <a:pPr algn="ctr"/>
            <a:r>
              <a:rPr lang="en-CA" sz="2800" dirty="0" smtClean="0">
                <a:solidFill>
                  <a:schemeClr val="tx1">
                    <a:lumMod val="95000"/>
                    <a:lumOff val="5000"/>
                  </a:schemeClr>
                </a:solidFill>
                <a:effectLst>
                  <a:outerShdw blurRad="38100" dist="38100" dir="2700000" algn="tl">
                    <a:srgbClr val="000000">
                      <a:alpha val="43137"/>
                    </a:srgbClr>
                  </a:outerShdw>
                </a:effectLst>
              </a:rPr>
              <a:t>Comparison of Go and Skicanada.org</a:t>
            </a:r>
          </a:p>
          <a:p>
            <a:pPr algn="ctr"/>
            <a:r>
              <a:rPr lang="en-CA" sz="2800" dirty="0" smtClean="0">
                <a:solidFill>
                  <a:schemeClr val="tx1">
                    <a:lumMod val="95000"/>
                    <a:lumOff val="5000"/>
                  </a:schemeClr>
                </a:solidFill>
                <a:effectLst>
                  <a:outerShdw blurRad="38100" dist="38100" dir="2700000" algn="tl">
                    <a:srgbClr val="000000">
                      <a:alpha val="43137"/>
                    </a:srgbClr>
                  </a:outerShdw>
                </a:effectLst>
              </a:rPr>
              <a:t>Site </a:t>
            </a:r>
            <a:r>
              <a:rPr lang="en-CA" sz="2800" dirty="0">
                <a:solidFill>
                  <a:schemeClr val="tx1">
                    <a:lumMod val="95000"/>
                    <a:lumOff val="5000"/>
                  </a:schemeClr>
                </a:solidFill>
                <a:effectLst>
                  <a:outerShdw blurRad="38100" dist="38100" dir="2700000" algn="tl">
                    <a:srgbClr val="000000">
                      <a:alpha val="43137"/>
                    </a:srgbClr>
                  </a:outerShdw>
                </a:effectLst>
              </a:rPr>
              <a:t>a</a:t>
            </a:r>
            <a:r>
              <a:rPr lang="en-CA" sz="2800" dirty="0" smtClean="0">
                <a:solidFill>
                  <a:schemeClr val="tx1">
                    <a:lumMod val="95000"/>
                    <a:lumOff val="5000"/>
                  </a:schemeClr>
                </a:solidFill>
                <a:effectLst>
                  <a:outerShdw blurRad="38100" dist="38100" dir="2700000" algn="tl">
                    <a:srgbClr val="000000">
                      <a:alpha val="43137"/>
                    </a:srgbClr>
                  </a:outerShdw>
                </a:effectLst>
              </a:rPr>
              <a:t>malgamation plan</a:t>
            </a:r>
          </a:p>
          <a:p>
            <a:pPr algn="ctr"/>
            <a:r>
              <a:rPr lang="en-CA" sz="2800" dirty="0" smtClean="0">
                <a:solidFill>
                  <a:schemeClr val="tx1">
                    <a:lumMod val="95000"/>
                    <a:lumOff val="5000"/>
                  </a:schemeClr>
                </a:solidFill>
                <a:effectLst>
                  <a:outerShdw blurRad="38100" dist="38100" dir="2700000" algn="tl">
                    <a:srgbClr val="000000">
                      <a:alpha val="43137"/>
                    </a:srgbClr>
                  </a:outerShdw>
                </a:effectLst>
              </a:rPr>
              <a:t>Mock up of end result desired</a:t>
            </a:r>
          </a:p>
          <a:p>
            <a:pPr algn="ctr"/>
            <a:endParaRPr lang="en-CA" sz="2800" dirty="0" smtClean="0">
              <a:solidFill>
                <a:schemeClr val="tx1">
                  <a:lumMod val="95000"/>
                  <a:lumOff val="5000"/>
                </a:schemeClr>
              </a:solidFill>
              <a:effectLst>
                <a:outerShdw blurRad="38100" dist="38100" dir="2700000" algn="tl">
                  <a:srgbClr val="000000">
                    <a:alpha val="43137"/>
                  </a:srgbClr>
                </a:outerShdw>
              </a:effectLst>
            </a:endParaRPr>
          </a:p>
          <a:p>
            <a:pPr algn="ctr"/>
            <a:endParaRPr lang="en-CA" sz="28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409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8" y="922412"/>
            <a:ext cx="9144000" cy="5949279"/>
          </a:xfrm>
          <a:prstGeom prst="rect">
            <a:avLst/>
          </a:prstGeom>
        </p:spPr>
      </p:pic>
      <p:sp>
        <p:nvSpPr>
          <p:cNvPr id="2" name="Title 1"/>
          <p:cNvSpPr>
            <a:spLocks noGrp="1"/>
          </p:cNvSpPr>
          <p:nvPr>
            <p:ph type="title"/>
          </p:nvPr>
        </p:nvSpPr>
        <p:spPr/>
        <p:txBody>
          <a:bodyPr>
            <a:normAutofit fontScale="90000"/>
          </a:bodyPr>
          <a:lstStyle/>
          <a:p>
            <a:r>
              <a:rPr lang="en-CA" sz="3100" u="sng" dirty="0" smtClean="0"/>
              <a:t/>
            </a:r>
            <a:br>
              <a:rPr lang="en-CA" sz="3100" u="sng" dirty="0" smtClean="0"/>
            </a:br>
            <a:r>
              <a:rPr lang="en-CA" sz="3100" b="1" u="sng" dirty="0" smtClean="0">
                <a:solidFill>
                  <a:srgbClr val="00B0F0"/>
                </a:solidFill>
              </a:rPr>
              <a:t>Current </a:t>
            </a:r>
            <a:r>
              <a:rPr lang="en-CA" sz="3100" b="1" u="sng" dirty="0">
                <a:solidFill>
                  <a:srgbClr val="00B0F0"/>
                </a:solidFill>
              </a:rPr>
              <a:t>Website Inventory and forwarded domains</a:t>
            </a:r>
            <a:r>
              <a:rPr lang="en-CA" b="1" dirty="0">
                <a:solidFill>
                  <a:srgbClr val="00B0F0"/>
                </a:solidFill>
              </a:rPr>
              <a:t/>
            </a:r>
            <a:br>
              <a:rPr lang="en-CA" b="1" dirty="0">
                <a:solidFill>
                  <a:srgbClr val="00B0F0"/>
                </a:solidFill>
              </a:rPr>
            </a:br>
            <a:endParaRPr lang="en-CA" b="1" dirty="0">
              <a:solidFill>
                <a:srgbClr val="00B0F0"/>
              </a:solidFill>
            </a:endParaRPr>
          </a:p>
        </p:txBody>
      </p:sp>
      <p:sp>
        <p:nvSpPr>
          <p:cNvPr id="12" name="Rectangle 11"/>
          <p:cNvSpPr/>
          <p:nvPr/>
        </p:nvSpPr>
        <p:spPr>
          <a:xfrm>
            <a:off x="395536" y="1196752"/>
            <a:ext cx="8352928" cy="547260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ontent Placeholder 5"/>
          <p:cNvSpPr>
            <a:spLocks noGrp="1"/>
          </p:cNvSpPr>
          <p:nvPr>
            <p:ph idx="1"/>
          </p:nvPr>
        </p:nvSpPr>
        <p:spPr>
          <a:xfrm>
            <a:off x="817240" y="1196752"/>
            <a:ext cx="3682752" cy="5472608"/>
          </a:xfrm>
        </p:spPr>
        <p:txBody>
          <a:bodyPr>
            <a:noAutofit/>
          </a:bodyPr>
          <a:lstStyle/>
          <a:p>
            <a:pPr marL="0" indent="0">
              <a:buNone/>
            </a:pPr>
            <a:r>
              <a:rPr lang="en-CA" sz="1600" b="1" dirty="0">
                <a:solidFill>
                  <a:srgbClr val="00B0F0"/>
                </a:solidFill>
              </a:rPr>
              <a:t>CSC Industry/Consumer website </a:t>
            </a:r>
            <a:endParaRPr lang="en-CA" sz="1600" b="1" dirty="0" smtClean="0">
              <a:solidFill>
                <a:srgbClr val="00B0F0"/>
              </a:solidFill>
            </a:endParaRPr>
          </a:p>
          <a:p>
            <a:pPr lvl="1">
              <a:buFont typeface="Courier New" pitchFamily="49" charset="0"/>
              <a:buChar char="o"/>
            </a:pPr>
            <a:r>
              <a:rPr lang="en-CA" sz="1400" b="1" dirty="0" smtClean="0"/>
              <a:t>www.skicanada.org</a:t>
            </a:r>
            <a:endParaRPr lang="en-CA" sz="1400" b="1" dirty="0"/>
          </a:p>
          <a:p>
            <a:pPr lvl="1">
              <a:buFont typeface="Courier New" pitchFamily="49" charset="0"/>
              <a:buChar char="o"/>
            </a:pPr>
            <a:r>
              <a:rPr lang="en-CA" sz="1400" dirty="0" smtClean="0"/>
              <a:t>www.canadianskicouncil.org www.canadasnowboard.org</a:t>
            </a:r>
            <a:endParaRPr lang="en-CA" sz="1400" dirty="0"/>
          </a:p>
          <a:p>
            <a:pPr lvl="1">
              <a:buFont typeface="Courier New" pitchFamily="49" charset="0"/>
              <a:buChar char="o"/>
            </a:pPr>
            <a:r>
              <a:rPr lang="en-CA" sz="1400" dirty="0"/>
              <a:t>www.conseilcanadienduski.org</a:t>
            </a:r>
          </a:p>
          <a:p>
            <a:pPr lvl="1">
              <a:buFont typeface="Courier New" pitchFamily="49" charset="0"/>
              <a:buChar char="o"/>
            </a:pPr>
            <a:r>
              <a:rPr lang="en-CA" sz="1400" dirty="0" smtClean="0"/>
              <a:t>www.winterfeelsgood.ca</a:t>
            </a:r>
          </a:p>
          <a:p>
            <a:pPr marL="457200" lvl="1" indent="0">
              <a:buNone/>
            </a:pPr>
            <a:r>
              <a:rPr lang="en-CA" sz="1400" dirty="0"/>
              <a:t> </a:t>
            </a:r>
          </a:p>
          <a:p>
            <a:pPr marL="0" indent="0">
              <a:buNone/>
            </a:pPr>
            <a:r>
              <a:rPr lang="en-CA" sz="1600" b="1" dirty="0">
                <a:solidFill>
                  <a:srgbClr val="00B0F0"/>
                </a:solidFill>
              </a:rPr>
              <a:t>Grade 4 &amp; 5 SnowPass website </a:t>
            </a:r>
            <a:endParaRPr lang="en-CA" sz="1600" b="1" dirty="0" smtClean="0">
              <a:solidFill>
                <a:srgbClr val="00B0F0"/>
              </a:solidFill>
            </a:endParaRPr>
          </a:p>
          <a:p>
            <a:pPr lvl="1">
              <a:buFont typeface="Courier New" pitchFamily="49" charset="0"/>
              <a:buChar char="o"/>
            </a:pPr>
            <a:r>
              <a:rPr lang="en-CA" sz="1400" b="1" dirty="0" smtClean="0"/>
              <a:t>www.snowpass.ca</a:t>
            </a:r>
          </a:p>
          <a:p>
            <a:pPr lvl="1">
              <a:buFont typeface="Courier New" pitchFamily="49" charset="0"/>
              <a:buChar char="o"/>
            </a:pPr>
            <a:r>
              <a:rPr lang="en-CA" sz="1400" b="1" dirty="0" smtClean="0"/>
              <a:t>www.passeportdesneige.ca</a:t>
            </a:r>
            <a:endParaRPr lang="en-CA" sz="1400" dirty="0" smtClean="0"/>
          </a:p>
          <a:p>
            <a:pPr lvl="1">
              <a:buFont typeface="Courier New" pitchFamily="49" charset="0"/>
              <a:buChar char="o"/>
            </a:pPr>
            <a:r>
              <a:rPr lang="en-CA" sz="1400" dirty="0" smtClean="0"/>
              <a:t>www.passeportdesneige.org</a:t>
            </a:r>
            <a:endParaRPr lang="en-CA" sz="1400" dirty="0"/>
          </a:p>
          <a:p>
            <a:pPr lvl="1">
              <a:buFont typeface="Courier New" pitchFamily="49" charset="0"/>
              <a:buChar char="o"/>
            </a:pPr>
            <a:r>
              <a:rPr lang="en-CA" sz="1400" dirty="0"/>
              <a:t>www.snowpass.org</a:t>
            </a:r>
          </a:p>
          <a:p>
            <a:pPr marL="0" indent="0">
              <a:buNone/>
            </a:pPr>
            <a:endParaRPr lang="en-CA" sz="1400" dirty="0"/>
          </a:p>
          <a:p>
            <a:pPr marL="0" indent="0">
              <a:buNone/>
            </a:pPr>
            <a:r>
              <a:rPr lang="en-CA" sz="1600" b="1" dirty="0">
                <a:solidFill>
                  <a:srgbClr val="00B0F0"/>
                </a:solidFill>
              </a:rPr>
              <a:t>Go Skiing Website </a:t>
            </a:r>
            <a:endParaRPr lang="en-CA" sz="1600" b="1" dirty="0" smtClean="0">
              <a:solidFill>
                <a:srgbClr val="00B0F0"/>
              </a:solidFill>
            </a:endParaRPr>
          </a:p>
          <a:p>
            <a:pPr lvl="1">
              <a:buFont typeface="Courier New" pitchFamily="49" charset="0"/>
              <a:buChar char="o"/>
            </a:pPr>
            <a:r>
              <a:rPr lang="en-CA" sz="1400" b="1" dirty="0" smtClean="0"/>
              <a:t>www.goskiinggosnowboarding.ca</a:t>
            </a:r>
            <a:endParaRPr lang="en-CA" sz="1400" dirty="0"/>
          </a:p>
          <a:p>
            <a:pPr lvl="1">
              <a:buFont typeface="Courier New" pitchFamily="49" charset="0"/>
              <a:buChar char="o"/>
            </a:pPr>
            <a:r>
              <a:rPr lang="en-CA" sz="1400" dirty="0" smtClean="0"/>
              <a:t>www.goskiinggosnowboarding.org</a:t>
            </a:r>
            <a:endParaRPr lang="en-CA" sz="1400" dirty="0"/>
          </a:p>
          <a:p>
            <a:pPr lvl="1">
              <a:buFont typeface="Courier New" pitchFamily="49" charset="0"/>
              <a:buChar char="o"/>
            </a:pPr>
            <a:r>
              <a:rPr lang="en-CA" sz="1400" dirty="0"/>
              <a:t>www.vivelaneige.ca</a:t>
            </a:r>
          </a:p>
          <a:p>
            <a:pPr lvl="1">
              <a:buFont typeface="Courier New" pitchFamily="49" charset="0"/>
              <a:buChar char="o"/>
            </a:pPr>
            <a:r>
              <a:rPr lang="en-CA" sz="1400" dirty="0"/>
              <a:t>www.gosnow.org</a:t>
            </a:r>
          </a:p>
          <a:p>
            <a:pPr lvl="1">
              <a:buFont typeface="Courier New" pitchFamily="49" charset="0"/>
              <a:buChar char="o"/>
            </a:pPr>
            <a:r>
              <a:rPr lang="en-CA" sz="1400" dirty="0"/>
              <a:t>www.go-skiing.ca</a:t>
            </a:r>
          </a:p>
          <a:p>
            <a:pPr lvl="1">
              <a:buFont typeface="Courier New" pitchFamily="49" charset="0"/>
              <a:buChar char="o"/>
            </a:pPr>
            <a:r>
              <a:rPr lang="en-CA" sz="1400" dirty="0"/>
              <a:t>www.go-snowboarding.ca</a:t>
            </a:r>
          </a:p>
          <a:p>
            <a:pPr lvl="1">
              <a:buFont typeface="Courier New" pitchFamily="49" charset="0"/>
              <a:buChar char="o"/>
            </a:pPr>
            <a:r>
              <a:rPr lang="en-CA" sz="1400" dirty="0"/>
              <a:t>www.vivelaneige.ca</a:t>
            </a:r>
          </a:p>
          <a:p>
            <a:endParaRPr lang="en-CA" sz="1400" dirty="0"/>
          </a:p>
          <a:p>
            <a:endParaRPr lang="en-CA" sz="1400" dirty="0"/>
          </a:p>
        </p:txBody>
      </p:sp>
      <p:sp>
        <p:nvSpPr>
          <p:cNvPr id="10" name="Content Placeholder 5"/>
          <p:cNvSpPr txBox="1">
            <a:spLocks/>
          </p:cNvSpPr>
          <p:nvPr/>
        </p:nvSpPr>
        <p:spPr>
          <a:xfrm>
            <a:off x="4926406" y="1340768"/>
            <a:ext cx="3678042" cy="410445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900" b="1" dirty="0" smtClean="0">
                <a:solidFill>
                  <a:srgbClr val="00B0F0"/>
                </a:solidFill>
              </a:rPr>
              <a:t>My Helmet Website </a:t>
            </a:r>
          </a:p>
          <a:p>
            <a:pPr lvl="1">
              <a:buFont typeface="Courier New" pitchFamily="49" charset="0"/>
              <a:buChar char="o"/>
            </a:pPr>
            <a:r>
              <a:rPr lang="en-CA" sz="2500" b="1" dirty="0" smtClean="0"/>
              <a:t>www.myhelmet.ca</a:t>
            </a:r>
            <a:endParaRPr lang="en-CA" sz="2100" b="1" dirty="0"/>
          </a:p>
          <a:p>
            <a:pPr lvl="1">
              <a:buFont typeface="Courier New" pitchFamily="49" charset="0"/>
              <a:buChar char="o"/>
            </a:pPr>
            <a:r>
              <a:rPr lang="en-CA" sz="2500" dirty="0" smtClean="0"/>
              <a:t>www.myhelmet.org</a:t>
            </a:r>
          </a:p>
          <a:p>
            <a:pPr marL="0" indent="0">
              <a:buNone/>
            </a:pPr>
            <a:r>
              <a:rPr lang="en-CA" sz="2500" dirty="0" smtClean="0"/>
              <a:t> </a:t>
            </a:r>
          </a:p>
          <a:p>
            <a:pPr marL="0" indent="0">
              <a:buNone/>
            </a:pPr>
            <a:r>
              <a:rPr lang="en-CA" sz="2900" b="1" dirty="0" smtClean="0">
                <a:solidFill>
                  <a:srgbClr val="00B0F0"/>
                </a:solidFill>
              </a:rPr>
              <a:t>Making Winter Winners</a:t>
            </a:r>
          </a:p>
          <a:p>
            <a:pPr lvl="1"/>
            <a:r>
              <a:rPr lang="en-CA" sz="2500" b="1" dirty="0" smtClean="0"/>
              <a:t>www.makingwinterwinners.ca</a:t>
            </a:r>
          </a:p>
          <a:p>
            <a:pPr lvl="1"/>
            <a:r>
              <a:rPr lang="en-CA" sz="2500" dirty="0" smtClean="0"/>
              <a:t>www.makingwinterwinners.org</a:t>
            </a:r>
          </a:p>
          <a:p>
            <a:pPr lvl="1"/>
            <a:r>
              <a:rPr lang="en-CA" sz="2500" b="1" dirty="0" smtClean="0"/>
              <a:t>www.aidonsnosathletes.ca</a:t>
            </a:r>
          </a:p>
          <a:p>
            <a:pPr lvl="1"/>
            <a:r>
              <a:rPr lang="en-CA" sz="2500" dirty="0" smtClean="0"/>
              <a:t>www.aidonsnosathletes.org</a:t>
            </a:r>
          </a:p>
          <a:p>
            <a:endParaRPr lang="en-CA" sz="2500" dirty="0" smtClean="0"/>
          </a:p>
          <a:p>
            <a:pPr marL="0" indent="0">
              <a:buNone/>
            </a:pPr>
            <a:r>
              <a:rPr lang="en-CA" sz="2900" b="1" dirty="0" smtClean="0"/>
              <a:t>Domains we own but are currently not forwarded</a:t>
            </a:r>
          </a:p>
          <a:p>
            <a:pPr lvl="1"/>
            <a:r>
              <a:rPr lang="en-CA" sz="2500" dirty="0" smtClean="0"/>
              <a:t>www.discoverwinter.ca</a:t>
            </a:r>
          </a:p>
          <a:p>
            <a:pPr lvl="1"/>
            <a:r>
              <a:rPr lang="en-CA" sz="2500" dirty="0" smtClean="0"/>
              <a:t>www.discoverskiing.org</a:t>
            </a:r>
          </a:p>
          <a:p>
            <a:pPr lvl="1"/>
            <a:r>
              <a:rPr lang="en-CA" sz="2500" dirty="0" smtClean="0"/>
              <a:t>www.discoversnowboarding.org</a:t>
            </a:r>
          </a:p>
          <a:p>
            <a:endParaRPr lang="en-CA" sz="2500" dirty="0" smtClean="0"/>
          </a:p>
          <a:p>
            <a:pPr marL="0" indent="0">
              <a:buNone/>
            </a:pPr>
            <a:r>
              <a:rPr lang="en-CA" sz="2500" dirty="0" smtClean="0"/>
              <a:t> </a:t>
            </a:r>
          </a:p>
          <a:p>
            <a:pPr marL="0" indent="0">
              <a:buNone/>
            </a:pPr>
            <a:r>
              <a:rPr lang="en-CA" sz="2900" b="1" dirty="0" smtClean="0"/>
              <a:t>Snow Show Website (future)</a:t>
            </a:r>
          </a:p>
          <a:p>
            <a:endParaRPr lang="en-CA" dirty="0"/>
          </a:p>
        </p:txBody>
      </p:sp>
    </p:spTree>
    <p:extLst>
      <p:ext uri="{BB962C8B-B14F-4D97-AF65-F5344CB8AC3E}">
        <p14:creationId xmlns:p14="http://schemas.microsoft.com/office/powerpoint/2010/main" val="972749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8" y="922412"/>
            <a:ext cx="9144000" cy="5949279"/>
          </a:xfrm>
          <a:prstGeom prst="rect">
            <a:avLst/>
          </a:prstGeom>
        </p:spPr>
      </p:pic>
      <p:sp>
        <p:nvSpPr>
          <p:cNvPr id="2" name="Title 1"/>
          <p:cNvSpPr>
            <a:spLocks noGrp="1"/>
          </p:cNvSpPr>
          <p:nvPr>
            <p:ph type="title"/>
          </p:nvPr>
        </p:nvSpPr>
        <p:spPr>
          <a:xfrm>
            <a:off x="459338" y="402864"/>
            <a:ext cx="8229600" cy="1039096"/>
          </a:xfrm>
        </p:spPr>
        <p:txBody>
          <a:bodyPr>
            <a:normAutofit fontScale="90000"/>
          </a:bodyPr>
          <a:lstStyle/>
          <a:p>
            <a:r>
              <a:rPr lang="en-CA" sz="3100" b="1" u="sng" dirty="0">
                <a:solidFill>
                  <a:srgbClr val="00B0F0"/>
                </a:solidFill>
              </a:rPr>
              <a:t>Current Site </a:t>
            </a:r>
            <a:r>
              <a:rPr lang="en-CA" sz="3100" b="1" u="sng" dirty="0" smtClean="0">
                <a:solidFill>
                  <a:srgbClr val="00B0F0"/>
                </a:solidFill>
              </a:rPr>
              <a:t>Visits| </a:t>
            </a:r>
            <a:r>
              <a:rPr lang="en-CA" sz="3100" b="1" u="sng" dirty="0" err="1" smtClean="0">
                <a:solidFill>
                  <a:srgbClr val="00B0F0"/>
                </a:solidFill>
              </a:rPr>
              <a:t>Pageviews</a:t>
            </a:r>
            <a:r>
              <a:rPr lang="en-CA" sz="3100" b="1" dirty="0" smtClean="0">
                <a:solidFill>
                  <a:srgbClr val="00B0F0"/>
                </a:solidFill>
              </a:rPr>
              <a:t>   </a:t>
            </a:r>
            <a:r>
              <a:rPr lang="en-CA" sz="2200" dirty="0" smtClean="0"/>
              <a:t>(Oct 1/12 </a:t>
            </a:r>
            <a:r>
              <a:rPr lang="en-CA" sz="2200" dirty="0"/>
              <a:t>– Mar </a:t>
            </a:r>
            <a:r>
              <a:rPr lang="en-CA" sz="2200" dirty="0" smtClean="0"/>
              <a:t>31/13)</a:t>
            </a:r>
            <a:r>
              <a:rPr lang="en-CA" sz="2700" dirty="0"/>
              <a:t/>
            </a:r>
            <a:br>
              <a:rPr lang="en-CA" sz="2700" dirty="0"/>
            </a:br>
            <a:endParaRPr lang="en-CA" dirty="0"/>
          </a:p>
        </p:txBody>
      </p:sp>
      <p:sp>
        <p:nvSpPr>
          <p:cNvPr id="4" name="TextBox 3"/>
          <p:cNvSpPr txBox="1"/>
          <p:nvPr/>
        </p:nvSpPr>
        <p:spPr>
          <a:xfrm>
            <a:off x="1619672" y="1556792"/>
            <a:ext cx="6336704" cy="4770537"/>
          </a:xfrm>
          <a:prstGeom prst="rect">
            <a:avLst/>
          </a:prstGeom>
          <a:solidFill>
            <a:schemeClr val="bg1"/>
          </a:solidFill>
          <a:ln w="19050">
            <a:solidFill>
              <a:schemeClr val="bg1">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CA" sz="1600" b="1" dirty="0" smtClean="0">
                <a:solidFill>
                  <a:srgbClr val="00B0F0"/>
                </a:solidFill>
              </a:rPr>
              <a:t>			Visits		</a:t>
            </a:r>
            <a:r>
              <a:rPr lang="en-CA" sz="1600" b="1" dirty="0" err="1" smtClean="0">
                <a:solidFill>
                  <a:srgbClr val="00B0F0"/>
                </a:solidFill>
              </a:rPr>
              <a:t>Pageviews</a:t>
            </a:r>
            <a:endParaRPr lang="en-CA" sz="1600" b="1" dirty="0" smtClean="0">
              <a:solidFill>
                <a:srgbClr val="00B0F0"/>
              </a:solidFill>
            </a:endParaRPr>
          </a:p>
          <a:p>
            <a:r>
              <a:rPr lang="en-CA" sz="1600" b="1" dirty="0" smtClean="0">
                <a:solidFill>
                  <a:srgbClr val="00B0F0"/>
                </a:solidFill>
              </a:rPr>
              <a:t>Skicanada.org - 		</a:t>
            </a:r>
            <a:r>
              <a:rPr lang="en-CA" sz="1600" b="1" dirty="0" smtClean="0">
                <a:solidFill>
                  <a:schemeClr val="tx1"/>
                </a:solidFill>
              </a:rPr>
              <a:t>94,769</a:t>
            </a:r>
            <a:r>
              <a:rPr lang="en-CA" sz="1600" b="1" dirty="0" smtClean="0">
                <a:solidFill>
                  <a:srgbClr val="00B0F0"/>
                </a:solidFill>
              </a:rPr>
              <a:t>		</a:t>
            </a:r>
            <a:r>
              <a:rPr lang="en-CA" sz="1600" b="1" dirty="0" smtClean="0"/>
              <a:t>183,348</a:t>
            </a:r>
            <a:endParaRPr lang="en-CA" sz="1600" b="1" dirty="0" smtClean="0">
              <a:solidFill>
                <a:srgbClr val="00B0F0"/>
              </a:solidFill>
            </a:endParaRPr>
          </a:p>
          <a:p>
            <a:pPr lvl="1"/>
            <a:r>
              <a:rPr lang="en-CA" sz="1600" dirty="0" smtClean="0"/>
              <a:t>Homepage - 		34,594		42,972</a:t>
            </a:r>
          </a:p>
          <a:p>
            <a:pPr lvl="1"/>
            <a:r>
              <a:rPr lang="en-CA" sz="1600" dirty="0" err="1" smtClean="0"/>
              <a:t>SnowOnline</a:t>
            </a:r>
            <a:r>
              <a:rPr lang="en-CA" sz="1600" dirty="0" smtClean="0"/>
              <a:t> - 		2,394		8,318</a:t>
            </a:r>
          </a:p>
          <a:p>
            <a:pPr lvl="1"/>
            <a:r>
              <a:rPr lang="en-CA" sz="1600" dirty="0" smtClean="0"/>
              <a:t>Discover – 		1,316		3,736</a:t>
            </a:r>
          </a:p>
          <a:p>
            <a:pPr lvl="1"/>
            <a:r>
              <a:rPr lang="en-CA" sz="1600" dirty="0" smtClean="0"/>
              <a:t>About the CSC – 	236		1,768</a:t>
            </a:r>
          </a:p>
          <a:p>
            <a:endParaRPr lang="en-CA" sz="1600" dirty="0"/>
          </a:p>
          <a:p>
            <a:r>
              <a:rPr lang="en-CA" sz="1600" b="1" dirty="0" smtClean="0">
                <a:solidFill>
                  <a:srgbClr val="00B0F0"/>
                </a:solidFill>
              </a:rPr>
              <a:t>SnowPass.ca - 		</a:t>
            </a:r>
            <a:r>
              <a:rPr lang="en-CA" sz="1600" b="1" dirty="0" smtClean="0">
                <a:solidFill>
                  <a:schemeClr val="tx1"/>
                </a:solidFill>
              </a:rPr>
              <a:t>151,271</a:t>
            </a:r>
            <a:r>
              <a:rPr lang="en-CA" sz="1600" b="1" dirty="0" smtClean="0">
                <a:solidFill>
                  <a:srgbClr val="00B0F0"/>
                </a:solidFill>
              </a:rPr>
              <a:t>		</a:t>
            </a:r>
            <a:r>
              <a:rPr lang="en-CA" sz="1600" b="1" dirty="0" smtClean="0"/>
              <a:t>379,221</a:t>
            </a:r>
          </a:p>
          <a:p>
            <a:pPr lvl="1"/>
            <a:r>
              <a:rPr lang="en-CA" sz="1600" dirty="0"/>
              <a:t>Homepage -  </a:t>
            </a:r>
            <a:r>
              <a:rPr lang="en-CA" sz="1600" dirty="0" smtClean="0"/>
              <a:t>		106,456		124,393</a:t>
            </a:r>
            <a:endParaRPr lang="en-CA" sz="1600" dirty="0"/>
          </a:p>
          <a:p>
            <a:endParaRPr lang="en-CA" sz="1600" b="1" dirty="0" smtClean="0">
              <a:solidFill>
                <a:srgbClr val="00B0F0"/>
              </a:solidFill>
            </a:endParaRPr>
          </a:p>
          <a:p>
            <a:r>
              <a:rPr lang="en-CA" sz="1600" b="1" dirty="0" smtClean="0">
                <a:solidFill>
                  <a:srgbClr val="00B0F0"/>
                </a:solidFill>
              </a:rPr>
              <a:t>MyHelmet.ca - 		</a:t>
            </a:r>
            <a:r>
              <a:rPr lang="en-CA" sz="1600" b="1" dirty="0" smtClean="0">
                <a:solidFill>
                  <a:schemeClr val="tx1"/>
                </a:solidFill>
              </a:rPr>
              <a:t>994</a:t>
            </a:r>
            <a:r>
              <a:rPr lang="en-CA" sz="1600" b="1" dirty="0" smtClean="0">
                <a:solidFill>
                  <a:srgbClr val="00B0F0"/>
                </a:solidFill>
              </a:rPr>
              <a:t>		</a:t>
            </a:r>
            <a:r>
              <a:rPr lang="en-CA" sz="1600" b="1" dirty="0" smtClean="0"/>
              <a:t>1,189</a:t>
            </a:r>
            <a:endParaRPr lang="en-CA" sz="1600" b="1" dirty="0"/>
          </a:p>
          <a:p>
            <a:pPr lvl="1"/>
            <a:r>
              <a:rPr lang="en-CA" sz="1600" dirty="0" smtClean="0"/>
              <a:t>Homepage - 		973		1,113</a:t>
            </a:r>
          </a:p>
          <a:p>
            <a:r>
              <a:rPr lang="en-CA" sz="1600" b="1" dirty="0" smtClean="0">
                <a:solidFill>
                  <a:srgbClr val="00B0F0"/>
                </a:solidFill>
              </a:rPr>
              <a:t> </a:t>
            </a:r>
          </a:p>
          <a:p>
            <a:r>
              <a:rPr lang="en-CA" sz="1600" b="1" dirty="0" smtClean="0">
                <a:solidFill>
                  <a:srgbClr val="00B0F0"/>
                </a:solidFill>
              </a:rPr>
              <a:t>Goskiinggosnowboarding.ca 	</a:t>
            </a:r>
            <a:r>
              <a:rPr lang="en-CA" sz="1600" b="1" dirty="0" smtClean="0">
                <a:solidFill>
                  <a:schemeClr val="tx1"/>
                </a:solidFill>
              </a:rPr>
              <a:t>1,354</a:t>
            </a:r>
            <a:r>
              <a:rPr lang="en-CA" sz="1600" b="1" dirty="0" smtClean="0">
                <a:solidFill>
                  <a:srgbClr val="00B0F0"/>
                </a:solidFill>
              </a:rPr>
              <a:t>		</a:t>
            </a:r>
            <a:r>
              <a:rPr lang="en-CA" sz="1600" b="1" dirty="0" smtClean="0"/>
              <a:t>5,330</a:t>
            </a:r>
          </a:p>
          <a:p>
            <a:r>
              <a:rPr lang="en-CA" sz="1100" b="1" dirty="0"/>
              <a:t>( 12/3/12 – 03/31/13)</a:t>
            </a:r>
            <a:endParaRPr lang="en-CA" sz="1100" b="1" dirty="0" smtClean="0">
              <a:solidFill>
                <a:srgbClr val="00B0F0"/>
              </a:solidFill>
            </a:endParaRPr>
          </a:p>
          <a:p>
            <a:pPr lvl="1"/>
            <a:r>
              <a:rPr lang="en-CA" sz="1600" dirty="0" smtClean="0">
                <a:solidFill>
                  <a:schemeClr val="tx1"/>
                </a:solidFill>
              </a:rPr>
              <a:t>Homepage – 		678		1,103</a:t>
            </a:r>
          </a:p>
          <a:p>
            <a:pPr lvl="1"/>
            <a:r>
              <a:rPr lang="en-CA" sz="1600" dirty="0" smtClean="0">
                <a:solidFill>
                  <a:schemeClr val="tx1"/>
                </a:solidFill>
              </a:rPr>
              <a:t>Ski Area Search – 	15		254</a:t>
            </a:r>
          </a:p>
          <a:p>
            <a:pPr lvl="1"/>
            <a:r>
              <a:rPr lang="en-CA" sz="1600" dirty="0" smtClean="0">
                <a:solidFill>
                  <a:schemeClr val="tx1"/>
                </a:solidFill>
              </a:rPr>
              <a:t>Contests – 		66		146</a:t>
            </a:r>
          </a:p>
          <a:p>
            <a:pPr lvl="1"/>
            <a:r>
              <a:rPr lang="en-CA" sz="1600" dirty="0" smtClean="0">
                <a:solidFill>
                  <a:schemeClr val="tx1"/>
                </a:solidFill>
              </a:rPr>
              <a:t>Blog - 		15		144</a:t>
            </a:r>
            <a:endParaRPr lang="en-CA" sz="1600" dirty="0">
              <a:solidFill>
                <a:schemeClr val="tx1"/>
              </a:solidFill>
            </a:endParaRPr>
          </a:p>
        </p:txBody>
      </p:sp>
    </p:spTree>
    <p:extLst>
      <p:ext uri="{BB962C8B-B14F-4D97-AF65-F5344CB8AC3E}">
        <p14:creationId xmlns:p14="http://schemas.microsoft.com/office/powerpoint/2010/main" val="2543742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62" t="17262" r="13811" b="6249"/>
          <a:stretch/>
        </p:blipFill>
        <p:spPr bwMode="auto">
          <a:xfrm>
            <a:off x="32967" y="437630"/>
            <a:ext cx="9024129" cy="523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2780928"/>
            <a:ext cx="4788024" cy="1008112"/>
          </a:xfrm>
          <a:prstGeom prst="rect">
            <a:avLst/>
          </a:prstGeom>
          <a:solidFill>
            <a:srgbClr val="00B0F0">
              <a:alpha val="5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2195736" y="2996952"/>
            <a:ext cx="1299588"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LOW</a:t>
            </a:r>
          </a:p>
        </p:txBody>
      </p:sp>
      <p:sp>
        <p:nvSpPr>
          <p:cNvPr id="5" name="Rectangle 4"/>
          <p:cNvSpPr/>
          <p:nvPr/>
        </p:nvSpPr>
        <p:spPr>
          <a:xfrm>
            <a:off x="638944" y="2854677"/>
            <a:ext cx="3510136" cy="646331"/>
          </a:xfrm>
          <a:prstGeom prst="rect">
            <a:avLst/>
          </a:prstGeom>
        </p:spPr>
        <p:txBody>
          <a:bodyPr wrap="square">
            <a:spAutoFit/>
          </a:bodyPr>
          <a:lstStyle/>
          <a:p>
            <a:r>
              <a:rPr lang="en-CA" b="1" dirty="0" smtClean="0">
                <a:solidFill>
                  <a:schemeClr val="bg1"/>
                </a:solidFill>
                <a:effectLst>
                  <a:outerShdw blurRad="38100" dist="38100" dir="2700000" algn="tl">
                    <a:srgbClr val="000000">
                      <a:alpha val="43137"/>
                    </a:srgbClr>
                  </a:outerShdw>
                </a:effectLst>
              </a:rPr>
              <a:t>Web presence and rankings with search engines </a:t>
            </a:r>
            <a:endParaRPr lang="en-CA"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4363647" y="1412776"/>
            <a:ext cx="4693449" cy="1008112"/>
          </a:xfrm>
          <a:prstGeom prst="rect">
            <a:avLst/>
          </a:prstGeom>
          <a:solidFill>
            <a:srgbClr val="00B0F0">
              <a:alpha val="5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4788024" y="1556792"/>
            <a:ext cx="3423710" cy="646331"/>
          </a:xfrm>
          <a:prstGeom prst="rect">
            <a:avLst/>
          </a:prstGeom>
          <a:noFill/>
        </p:spPr>
        <p:txBody>
          <a:bodyPr wrap="square" rtlCol="0">
            <a:spAutoFit/>
          </a:bodyPr>
          <a:lstStyle/>
          <a:p>
            <a:r>
              <a:rPr lang="en-CA" b="1" dirty="0" smtClean="0">
                <a:solidFill>
                  <a:schemeClr val="bg1"/>
                </a:solidFill>
                <a:effectLst>
                  <a:outerShdw blurRad="38100" dist="38100" dir="2700000" algn="tl">
                    <a:srgbClr val="000000">
                      <a:alpha val="43137"/>
                    </a:srgbClr>
                  </a:outerShdw>
                </a:effectLst>
              </a:rPr>
              <a:t>Look and feel that represents the Ski Industry</a:t>
            </a:r>
          </a:p>
        </p:txBody>
      </p:sp>
      <p:sp>
        <p:nvSpPr>
          <p:cNvPr id="10" name="Rectangle 9"/>
          <p:cNvSpPr/>
          <p:nvPr/>
        </p:nvSpPr>
        <p:spPr>
          <a:xfrm>
            <a:off x="6012160" y="1723455"/>
            <a:ext cx="1198662"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YES!</a:t>
            </a:r>
          </a:p>
        </p:txBody>
      </p:sp>
      <p:sp>
        <p:nvSpPr>
          <p:cNvPr id="11" name="Rectangle 10"/>
          <p:cNvSpPr/>
          <p:nvPr/>
        </p:nvSpPr>
        <p:spPr>
          <a:xfrm>
            <a:off x="0" y="5849888"/>
            <a:ext cx="9144000" cy="1008112"/>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87528" y="6033482"/>
            <a:ext cx="8915005" cy="707886"/>
          </a:xfrm>
          <a:prstGeom prst="rect">
            <a:avLst/>
          </a:prstGeom>
        </p:spPr>
        <p:txBody>
          <a:bodyPr wrap="none">
            <a:spAutoFit/>
          </a:bodyPr>
          <a:lstStyle/>
          <a:p>
            <a:pPr algn="ctr"/>
            <a:r>
              <a:rPr lang="en-CA" sz="4000" b="1" dirty="0" smtClean="0">
                <a:solidFill>
                  <a:schemeClr val="bg1"/>
                </a:solidFill>
                <a:effectLst>
                  <a:outerShdw blurRad="38100" dist="38100" dir="2700000" algn="tl">
                    <a:srgbClr val="000000">
                      <a:alpha val="43137"/>
                    </a:srgbClr>
                  </a:outerShdw>
                </a:effectLst>
              </a:rPr>
              <a:t>WWW.GOSKIINGGOSNOWBOARDING.CA</a:t>
            </a:r>
          </a:p>
        </p:txBody>
      </p:sp>
      <p:sp>
        <p:nvSpPr>
          <p:cNvPr id="8" name="Rounded Rectangular Callout 7"/>
          <p:cNvSpPr/>
          <p:nvPr/>
        </p:nvSpPr>
        <p:spPr>
          <a:xfrm rot="20859579">
            <a:off x="146111" y="4699122"/>
            <a:ext cx="1175733" cy="1168772"/>
          </a:xfrm>
          <a:prstGeom prst="wedgeRoundRectCallout">
            <a:avLst/>
          </a:prstGeom>
          <a:solidFill>
            <a:srgbClr val="00B0F0"/>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13" name="TextBox 12"/>
          <p:cNvSpPr txBox="1"/>
          <p:nvPr/>
        </p:nvSpPr>
        <p:spPr>
          <a:xfrm rot="20815288">
            <a:off x="257188" y="4816325"/>
            <a:ext cx="1080120" cy="923330"/>
          </a:xfrm>
          <a:prstGeom prst="rect">
            <a:avLst/>
          </a:prstGeom>
          <a:noFill/>
        </p:spPr>
        <p:txBody>
          <a:bodyPr wrap="square" rtlCol="0">
            <a:spAutoFit/>
          </a:bodyPr>
          <a:lstStyle/>
          <a:p>
            <a:r>
              <a:rPr lang="en-CA" dirty="0" smtClean="0">
                <a:solidFill>
                  <a:schemeClr val="bg1"/>
                </a:solidFill>
                <a:effectLst>
                  <a:outerShdw blurRad="38100" dist="38100" dir="2700000" algn="tl">
                    <a:srgbClr val="000000">
                      <a:alpha val="43137"/>
                    </a:srgbClr>
                  </a:outerShdw>
                </a:effectLst>
              </a:rPr>
              <a:t>WOAH!!</a:t>
            </a:r>
          </a:p>
          <a:p>
            <a:r>
              <a:rPr lang="en-CA" dirty="0" smtClean="0">
                <a:solidFill>
                  <a:schemeClr val="bg1"/>
                </a:solidFill>
                <a:effectLst>
                  <a:outerShdw blurRad="38100" dist="38100" dir="2700000" algn="tl">
                    <a:srgbClr val="000000">
                      <a:alpha val="43137"/>
                    </a:srgbClr>
                  </a:outerShdw>
                </a:effectLst>
              </a:rPr>
              <a:t>That’s a </a:t>
            </a:r>
          </a:p>
          <a:p>
            <a:r>
              <a:rPr lang="en-CA" dirty="0" smtClean="0">
                <a:solidFill>
                  <a:schemeClr val="bg1"/>
                </a:solidFill>
                <a:effectLst>
                  <a:outerShdw blurRad="38100" dist="38100" dir="2700000" algn="tl">
                    <a:srgbClr val="000000">
                      <a:alpha val="43137"/>
                    </a:srgbClr>
                  </a:outerShdw>
                </a:effectLst>
              </a:rPr>
              <a:t>long URL!</a:t>
            </a:r>
            <a:endParaRPr lang="en-C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1924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532" y="5877272"/>
            <a:ext cx="9171531" cy="980727"/>
          </a:xfrm>
          <a:prstGeom prst="rect">
            <a:avLst/>
          </a:prstGeom>
          <a:solidFill>
            <a:schemeClr val="tx1">
              <a:lumMod val="95000"/>
              <a:lumOff val="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44" t="17262" r="12498" b="6249"/>
          <a:stretch/>
        </p:blipFill>
        <p:spPr bwMode="auto">
          <a:xfrm>
            <a:off x="115764" y="260648"/>
            <a:ext cx="8920732" cy="50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5764" y="1807949"/>
            <a:ext cx="4788024" cy="1008112"/>
          </a:xfrm>
          <a:prstGeom prst="rect">
            <a:avLst/>
          </a:prstGeom>
          <a:solidFill>
            <a:schemeClr val="tx1">
              <a:lumMod val="95000"/>
              <a:lumOff val="5000"/>
              <a:alpha val="8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2493364" y="2083495"/>
            <a:ext cx="1406154"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HIGH</a:t>
            </a:r>
          </a:p>
        </p:txBody>
      </p:sp>
      <p:sp>
        <p:nvSpPr>
          <p:cNvPr id="7" name="Rectangle 6"/>
          <p:cNvSpPr/>
          <p:nvPr/>
        </p:nvSpPr>
        <p:spPr>
          <a:xfrm>
            <a:off x="989856" y="1941220"/>
            <a:ext cx="3510136" cy="646331"/>
          </a:xfrm>
          <a:prstGeom prst="rect">
            <a:avLst/>
          </a:prstGeom>
        </p:spPr>
        <p:txBody>
          <a:bodyPr wrap="square">
            <a:spAutoFit/>
          </a:bodyPr>
          <a:lstStyle/>
          <a:p>
            <a:r>
              <a:rPr lang="en-CA" b="1" dirty="0" smtClean="0">
                <a:solidFill>
                  <a:schemeClr val="bg1"/>
                </a:solidFill>
                <a:effectLst>
                  <a:outerShdw blurRad="38100" dist="38100" dir="2700000" algn="tl">
                    <a:srgbClr val="000000">
                      <a:alpha val="43137"/>
                    </a:srgbClr>
                  </a:outerShdw>
                </a:effectLst>
              </a:rPr>
              <a:t>Web presence and rankings with search engines </a:t>
            </a:r>
            <a:endParaRPr lang="en-CA"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4369865" y="3140968"/>
            <a:ext cx="4693449" cy="1008112"/>
          </a:xfrm>
          <a:prstGeom prst="rect">
            <a:avLst/>
          </a:prstGeom>
          <a:solidFill>
            <a:schemeClr val="tx1">
              <a:lumMod val="95000"/>
              <a:lumOff val="5000"/>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4794242" y="3212976"/>
            <a:ext cx="3423710" cy="646331"/>
          </a:xfrm>
          <a:prstGeom prst="rect">
            <a:avLst/>
          </a:prstGeom>
          <a:noFill/>
        </p:spPr>
        <p:txBody>
          <a:bodyPr wrap="square" rtlCol="0">
            <a:spAutoFit/>
          </a:bodyPr>
          <a:lstStyle/>
          <a:p>
            <a:r>
              <a:rPr lang="en-CA" b="1" dirty="0" smtClean="0">
                <a:solidFill>
                  <a:schemeClr val="bg1"/>
                </a:solidFill>
                <a:effectLst>
                  <a:outerShdw blurRad="38100" dist="38100" dir="2700000" algn="tl">
                    <a:srgbClr val="000000">
                      <a:alpha val="43137"/>
                    </a:srgbClr>
                  </a:outerShdw>
                </a:effectLst>
              </a:rPr>
              <a:t>Look and feel that represents the Ski Industry</a:t>
            </a:r>
          </a:p>
        </p:txBody>
      </p:sp>
      <p:sp>
        <p:nvSpPr>
          <p:cNvPr id="10" name="Rectangle 9"/>
          <p:cNvSpPr/>
          <p:nvPr/>
        </p:nvSpPr>
        <p:spPr>
          <a:xfrm>
            <a:off x="5992125" y="3379639"/>
            <a:ext cx="2324291"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NO WAY!</a:t>
            </a:r>
          </a:p>
        </p:txBody>
      </p:sp>
      <p:sp>
        <p:nvSpPr>
          <p:cNvPr id="13" name="Rectangle 12"/>
          <p:cNvSpPr/>
          <p:nvPr/>
        </p:nvSpPr>
        <p:spPr>
          <a:xfrm>
            <a:off x="1522681" y="5982914"/>
            <a:ext cx="5785623"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WWW.SKICANADA.ORG</a:t>
            </a:r>
          </a:p>
        </p:txBody>
      </p:sp>
    </p:spTree>
    <p:extLst>
      <p:ext uri="{BB962C8B-B14F-4D97-AF65-F5344CB8AC3E}">
        <p14:creationId xmlns:p14="http://schemas.microsoft.com/office/powerpoint/2010/main" val="354497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429000"/>
            <a:ext cx="7175500" cy="1398588"/>
          </a:xfrm>
        </p:spPr>
        <p:txBody>
          <a:bodyPr/>
          <a:lstStyle/>
          <a:p>
            <a:pPr eaLnBrk="1" hangingPunct="1"/>
            <a:r>
              <a:rPr lang="en-US" sz="4400" smtClean="0">
                <a:ea typeface="ＭＳ Ｐゴシック" pitchFamily="34" charset="-128"/>
              </a:rPr>
              <a:t>2012/13 SnowPass Results</a:t>
            </a:r>
          </a:p>
        </p:txBody>
      </p:sp>
      <p:sp>
        <p:nvSpPr>
          <p:cNvPr id="21507" name="TextBox 3"/>
          <p:cNvSpPr txBox="1">
            <a:spLocks noChangeArrowheads="1"/>
          </p:cNvSpPr>
          <p:nvPr/>
        </p:nvSpPr>
        <p:spPr bwMode="auto">
          <a:xfrm rot="-5400000">
            <a:off x="5747544" y="3105944"/>
            <a:ext cx="506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600">
                <a:solidFill>
                  <a:prstClr val="white"/>
                </a:solidFill>
                <a:latin typeface="Century Gothic" pitchFamily="34" charset="0"/>
              </a:rPr>
              <a:t>www.skicanada.org</a:t>
            </a:r>
          </a:p>
        </p:txBody>
      </p:sp>
    </p:spTree>
    <p:extLst>
      <p:ext uri="{BB962C8B-B14F-4D97-AF65-F5344CB8AC3E}">
        <p14:creationId xmlns:p14="http://schemas.microsoft.com/office/powerpoint/2010/main" val="1842334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8" y="922412"/>
            <a:ext cx="9144000" cy="5949279"/>
          </a:xfrm>
          <a:prstGeom prst="rect">
            <a:avLst/>
          </a:prstGeom>
        </p:spPr>
      </p:pic>
      <p:sp>
        <p:nvSpPr>
          <p:cNvPr id="10" name="Rectangle 9"/>
          <p:cNvSpPr/>
          <p:nvPr/>
        </p:nvSpPr>
        <p:spPr>
          <a:xfrm>
            <a:off x="3240360" y="1851412"/>
            <a:ext cx="5940152" cy="668198"/>
          </a:xfrm>
          <a:prstGeom prst="rect">
            <a:avLst/>
          </a:prstGeom>
          <a:solidFill>
            <a:schemeClr val="tx1">
              <a:lumMod val="95000"/>
              <a:lumOff val="5000"/>
              <a:alpha val="8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17900" y="332656"/>
            <a:ext cx="4788024" cy="1008112"/>
          </a:xfrm>
          <a:prstGeom prst="rect">
            <a:avLst/>
          </a:prstGeom>
          <a:solidFill>
            <a:srgbClr val="00B0F0">
              <a:alpha val="5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263193" y="451991"/>
            <a:ext cx="4225837"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HERE’S THE PLAN</a:t>
            </a:r>
          </a:p>
        </p:txBody>
      </p:sp>
      <p:sp>
        <p:nvSpPr>
          <p:cNvPr id="7" name="TextBox 6"/>
          <p:cNvSpPr txBox="1"/>
          <p:nvPr/>
        </p:nvSpPr>
        <p:spPr>
          <a:xfrm>
            <a:off x="171949" y="1785590"/>
            <a:ext cx="2959891" cy="923330"/>
          </a:xfrm>
          <a:prstGeom prst="rect">
            <a:avLst/>
          </a:prstGeom>
          <a:solidFill>
            <a:schemeClr val="bg1"/>
          </a:solidFill>
          <a:ln>
            <a:solidFill>
              <a:srgbClr val="00B0F0"/>
            </a:solidFill>
          </a:ln>
        </p:spPr>
        <p:txBody>
          <a:bodyPr wrap="square" rtlCol="0">
            <a:spAutoFit/>
          </a:bodyPr>
          <a:lstStyle/>
          <a:p>
            <a:pPr algn="ctr"/>
            <a:r>
              <a:rPr lang="en-CA" dirty="0" smtClean="0"/>
              <a:t>COMBINE ALL OF THE NUMEROUS CSC WEBSITES UNDER ONE BANNER</a:t>
            </a:r>
            <a:endParaRPr lang="en-CA" dirty="0"/>
          </a:p>
        </p:txBody>
      </p:sp>
      <p:sp>
        <p:nvSpPr>
          <p:cNvPr id="9" name="Rectangle 8"/>
          <p:cNvSpPr/>
          <p:nvPr/>
        </p:nvSpPr>
        <p:spPr>
          <a:xfrm>
            <a:off x="3240360" y="1772816"/>
            <a:ext cx="5785623" cy="769441"/>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WWW.SKICANADA.ORG</a:t>
            </a:r>
          </a:p>
        </p:txBody>
      </p:sp>
      <p:sp>
        <p:nvSpPr>
          <p:cNvPr id="8" name="TextBox 7"/>
          <p:cNvSpPr txBox="1"/>
          <p:nvPr/>
        </p:nvSpPr>
        <p:spPr>
          <a:xfrm>
            <a:off x="5660726" y="3179385"/>
            <a:ext cx="2959891" cy="923330"/>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dirty="0" smtClean="0"/>
              <a:t>USE GOSKIING WEBSITE ARCHITECTURE  FOR NEW SKICANADA.ORG</a:t>
            </a:r>
            <a:endParaRPr lang="en-CA" dirty="0"/>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62" t="17262" r="13811" b="6249"/>
          <a:stretch/>
        </p:blipFill>
        <p:spPr bwMode="auto">
          <a:xfrm>
            <a:off x="179512" y="3140968"/>
            <a:ext cx="47166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590829">
            <a:off x="61386" y="1582533"/>
            <a:ext cx="504056"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Right Arrow 11"/>
          <p:cNvSpPr/>
          <p:nvPr/>
        </p:nvSpPr>
        <p:spPr>
          <a:xfrm>
            <a:off x="4974583" y="3389022"/>
            <a:ext cx="504056"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Right Arrow 12"/>
          <p:cNvSpPr/>
          <p:nvPr/>
        </p:nvSpPr>
        <p:spPr>
          <a:xfrm>
            <a:off x="4974583" y="4225208"/>
            <a:ext cx="504056"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TextBox 13"/>
          <p:cNvSpPr txBox="1"/>
          <p:nvPr/>
        </p:nvSpPr>
        <p:spPr>
          <a:xfrm>
            <a:off x="5660726" y="4225177"/>
            <a:ext cx="2959891" cy="646331"/>
          </a:xfrm>
          <a:prstGeom prst="rect">
            <a:avLst/>
          </a:prstGeom>
          <a:solidFill>
            <a:schemeClr val="bg1"/>
          </a:solidFill>
          <a:ln>
            <a:solidFill>
              <a:srgbClr val="00B0F0"/>
            </a:solidFill>
          </a:ln>
        </p:spPr>
        <p:txBody>
          <a:bodyPr wrap="square" rtlCol="0">
            <a:spAutoFit/>
          </a:bodyPr>
          <a:lstStyle/>
          <a:p>
            <a:pPr algn="ctr"/>
            <a:r>
              <a:rPr lang="en-CA" dirty="0" smtClean="0"/>
              <a:t>COMBINE, UPDATE, REWRITE AND ADD NEW CONTENT</a:t>
            </a:r>
            <a:endParaRPr lang="en-CA" dirty="0"/>
          </a:p>
        </p:txBody>
      </p:sp>
      <p:sp>
        <p:nvSpPr>
          <p:cNvPr id="15" name="Right Arrow 14"/>
          <p:cNvSpPr/>
          <p:nvPr/>
        </p:nvSpPr>
        <p:spPr>
          <a:xfrm rot="1611059">
            <a:off x="4974583" y="5089492"/>
            <a:ext cx="504056"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TextBox 15"/>
          <p:cNvSpPr txBox="1"/>
          <p:nvPr/>
        </p:nvSpPr>
        <p:spPr>
          <a:xfrm>
            <a:off x="5716565" y="5507940"/>
            <a:ext cx="2959891" cy="369332"/>
          </a:xfrm>
          <a:prstGeom prst="rect">
            <a:avLst/>
          </a:prstGeom>
          <a:solidFill>
            <a:schemeClr val="bg1"/>
          </a:solidFill>
          <a:ln>
            <a:solidFill>
              <a:srgbClr val="00B0F0"/>
            </a:solidFill>
          </a:ln>
        </p:spPr>
        <p:txBody>
          <a:bodyPr wrap="square" rtlCol="0">
            <a:spAutoFit/>
          </a:bodyPr>
          <a:lstStyle/>
          <a:p>
            <a:pPr algn="ctr"/>
            <a:r>
              <a:rPr lang="en-CA" dirty="0" smtClean="0"/>
              <a:t>MAKE IT SEO FRIENDLY</a:t>
            </a:r>
            <a:endParaRPr lang="en-CA" dirty="0"/>
          </a:p>
        </p:txBody>
      </p:sp>
    </p:spTree>
    <p:extLst>
      <p:ext uri="{BB962C8B-B14F-4D97-AF65-F5344CB8AC3E}">
        <p14:creationId xmlns:p14="http://schemas.microsoft.com/office/powerpoint/2010/main" val="398818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endCxn id="18" idx="1"/>
          </p:cNvCxnSpPr>
          <p:nvPr/>
        </p:nvCxnSpPr>
        <p:spPr>
          <a:xfrm flipV="1">
            <a:off x="5876528" y="4940676"/>
            <a:ext cx="1170526" cy="1336"/>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5" idx="1"/>
          </p:cNvCxnSpPr>
          <p:nvPr/>
        </p:nvCxnSpPr>
        <p:spPr>
          <a:xfrm flipV="1">
            <a:off x="6785806" y="3748242"/>
            <a:ext cx="522498" cy="4959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861048"/>
            <a:ext cx="2376264" cy="7200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1067327840"/>
              </p:ext>
            </p:extLst>
          </p:nvPr>
        </p:nvGraphicFramePr>
        <p:xfrm>
          <a:off x="1331640" y="809625"/>
          <a:ext cx="6191250"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p:cNvSpPr txBox="1"/>
          <p:nvPr/>
        </p:nvSpPr>
        <p:spPr>
          <a:xfrm>
            <a:off x="1604" y="116632"/>
            <a:ext cx="4714412" cy="556888"/>
          </a:xfrm>
          <a:prstGeom prst="rect">
            <a:avLst/>
          </a:prstGeom>
          <a:solidFill>
            <a:srgbClr val="00B0F0"/>
          </a:solidFill>
          <a:ln w="6350">
            <a:solidFill>
              <a:schemeClr val="bg1">
                <a:lumMod val="8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3600" b="1" dirty="0" smtClean="0">
                <a:solidFill>
                  <a:schemeClr val="bg1"/>
                </a:solidFill>
                <a:ea typeface="Calibri"/>
                <a:cs typeface="Times New Roman"/>
              </a:rPr>
              <a:t>The New Skicanada.org</a:t>
            </a:r>
            <a:endParaRPr lang="en-CA" sz="2400" b="1" dirty="0">
              <a:solidFill>
                <a:schemeClr val="bg1"/>
              </a:solidFill>
              <a:effectLst/>
              <a:ea typeface="Calibri"/>
              <a:cs typeface="Times New Roman"/>
            </a:endParaRPr>
          </a:p>
        </p:txBody>
      </p:sp>
      <p:sp>
        <p:nvSpPr>
          <p:cNvPr id="6" name="TextBox 5"/>
          <p:cNvSpPr txBox="1"/>
          <p:nvPr/>
        </p:nvSpPr>
        <p:spPr>
          <a:xfrm>
            <a:off x="1547664" y="3660993"/>
            <a:ext cx="2088232" cy="400110"/>
          </a:xfrm>
          <a:prstGeom prst="rect">
            <a:avLst/>
          </a:prstGeom>
          <a:noFill/>
        </p:spPr>
        <p:txBody>
          <a:bodyPr wrap="square" rtlCol="0">
            <a:spAutoFit/>
          </a:bodyPr>
          <a:lstStyle/>
          <a:p>
            <a:r>
              <a:rPr lang="en-CA" sz="2000" b="1" dirty="0" smtClean="0">
                <a:solidFill>
                  <a:schemeClr val="bg1"/>
                </a:solidFill>
              </a:rPr>
              <a:t>SKICANADA.ORG</a:t>
            </a:r>
            <a:endParaRPr lang="en-CA" sz="2000" b="1" dirty="0">
              <a:solidFill>
                <a:schemeClr val="bg1"/>
              </a:solidFill>
            </a:endParaRPr>
          </a:p>
        </p:txBody>
      </p:sp>
      <p:grpSp>
        <p:nvGrpSpPr>
          <p:cNvPr id="8" name="Group 7"/>
          <p:cNvGrpSpPr/>
          <p:nvPr/>
        </p:nvGrpSpPr>
        <p:grpSpPr>
          <a:xfrm>
            <a:off x="4716016" y="4254374"/>
            <a:ext cx="1326838" cy="1149665"/>
            <a:chOff x="4768503" y="1056567"/>
            <a:chExt cx="1326838" cy="1149665"/>
          </a:xfrm>
        </p:grpSpPr>
        <p:sp>
          <p:nvSpPr>
            <p:cNvPr id="9" name="Oval 8"/>
            <p:cNvSpPr/>
            <p:nvPr/>
          </p:nvSpPr>
          <p:spPr>
            <a:xfrm>
              <a:off x="4768503" y="1056567"/>
              <a:ext cx="1326838" cy="1149665"/>
            </a:xfrm>
            <a:prstGeom prst="ellipse">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5">
                <a:shade val="80000"/>
                <a:hueOff val="87953"/>
                <a:satOff val="-959"/>
                <a:lumOff val="10962"/>
                <a:alphaOff val="0"/>
              </a:schemeClr>
            </a:effectRef>
            <a:fontRef idx="minor">
              <a:schemeClr val="lt1"/>
            </a:fontRef>
          </p:style>
        </p:sp>
        <p:sp>
          <p:nvSpPr>
            <p:cNvPr id="10" name="Oval 4"/>
            <p:cNvSpPr/>
            <p:nvPr/>
          </p:nvSpPr>
          <p:spPr>
            <a:xfrm>
              <a:off x="4962814" y="1224932"/>
              <a:ext cx="938216" cy="812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t>
              </a:r>
              <a:r>
                <a:rPr lang="en-CA" kern="1200" dirty="0" smtClean="0"/>
                <a:t>SkiShow</a:t>
              </a:r>
              <a:endParaRPr lang="en-CA" sz="1400" kern="1200" dirty="0"/>
            </a:p>
          </p:txBody>
        </p:sp>
      </p:grpSp>
      <p:sp>
        <p:nvSpPr>
          <p:cNvPr id="2" name="Rectangle 1"/>
          <p:cNvSpPr/>
          <p:nvPr/>
        </p:nvSpPr>
        <p:spPr>
          <a:xfrm>
            <a:off x="5724128" y="673520"/>
            <a:ext cx="2016224" cy="451224"/>
          </a:xfrm>
          <a:prstGeom prst="rect">
            <a:avLst/>
          </a:prstGeom>
          <a:solidFill>
            <a:schemeClr val="bg1"/>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smtClean="0">
                <a:solidFill>
                  <a:srgbClr val="00B0F0"/>
                </a:solidFill>
              </a:rPr>
              <a:t>www.snowpass.ca</a:t>
            </a:r>
            <a:endParaRPr lang="en-CA" dirty="0">
              <a:solidFill>
                <a:srgbClr val="00B0F0"/>
              </a:solidFill>
            </a:endParaRPr>
          </a:p>
        </p:txBody>
      </p:sp>
      <p:cxnSp>
        <p:nvCxnSpPr>
          <p:cNvPr id="7" name="Straight Connector 6"/>
          <p:cNvCxnSpPr/>
          <p:nvPr/>
        </p:nvCxnSpPr>
        <p:spPr>
          <a:xfrm flipV="1">
            <a:off x="5076056" y="899132"/>
            <a:ext cx="648072" cy="225612"/>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08304" y="3435381"/>
            <a:ext cx="1728192" cy="625722"/>
          </a:xfrm>
          <a:prstGeom prst="rect">
            <a:avLst/>
          </a:prstGeom>
          <a:solidFill>
            <a:schemeClr val="bg1"/>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400" dirty="0" smtClean="0">
                <a:solidFill>
                  <a:srgbClr val="00B0F0"/>
                </a:solidFill>
              </a:rPr>
              <a:t>www.goskiing</a:t>
            </a:r>
          </a:p>
          <a:p>
            <a:pPr algn="ctr"/>
            <a:r>
              <a:rPr lang="en-CA" sz="1400" dirty="0" smtClean="0">
                <a:solidFill>
                  <a:srgbClr val="00B0F0"/>
                </a:solidFill>
              </a:rPr>
              <a:t>gosnowboarding.ca</a:t>
            </a:r>
            <a:endParaRPr lang="en-CA" sz="1400" dirty="0">
              <a:solidFill>
                <a:srgbClr val="00B0F0"/>
              </a:solidFill>
            </a:endParaRPr>
          </a:p>
        </p:txBody>
      </p:sp>
      <p:sp>
        <p:nvSpPr>
          <p:cNvPr id="18" name="Rectangle 17"/>
          <p:cNvSpPr/>
          <p:nvPr/>
        </p:nvSpPr>
        <p:spPr>
          <a:xfrm>
            <a:off x="7047054" y="4627815"/>
            <a:ext cx="1701409" cy="625722"/>
          </a:xfrm>
          <a:prstGeom prst="rect">
            <a:avLst/>
          </a:prstGeom>
          <a:solidFill>
            <a:schemeClr val="bg1"/>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400" dirty="0" smtClean="0">
                <a:solidFill>
                  <a:srgbClr val="00B0F0"/>
                </a:solidFill>
              </a:rPr>
              <a:t>www.toronto</a:t>
            </a:r>
          </a:p>
          <a:p>
            <a:pPr algn="ctr"/>
            <a:r>
              <a:rPr lang="en-CA" sz="1400" dirty="0" smtClean="0">
                <a:solidFill>
                  <a:srgbClr val="00B0F0"/>
                </a:solidFill>
              </a:rPr>
              <a:t>skishow.ca</a:t>
            </a:r>
            <a:r>
              <a:rPr lang="en-CA" sz="1400" dirty="0">
                <a:solidFill>
                  <a:srgbClr val="00B0F0"/>
                </a:solidFill>
              </a:rPr>
              <a:t>/</a:t>
            </a:r>
          </a:p>
        </p:txBody>
      </p:sp>
    </p:spTree>
    <p:extLst>
      <p:ext uri="{BB962C8B-B14F-4D97-AF65-F5344CB8AC3E}">
        <p14:creationId xmlns:p14="http://schemas.microsoft.com/office/powerpoint/2010/main" val="48328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ura\website\Website Meld\MOCK-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4" y="3231"/>
            <a:ext cx="8897813" cy="6671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40" y="836712"/>
            <a:ext cx="3168352" cy="1008125"/>
          </a:xfrm>
          <a:prstGeom prst="rect">
            <a:avLst/>
          </a:prstGeom>
          <a:solidFill>
            <a:srgbClr val="00B0F0">
              <a:alpha val="5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351225" y="956053"/>
            <a:ext cx="2492583" cy="769442"/>
          </a:xfrm>
          <a:prstGeom prst="rect">
            <a:avLst/>
          </a:prstGeom>
        </p:spPr>
        <p:txBody>
          <a:bodyPr wrap="none">
            <a:spAutoFit/>
          </a:bodyPr>
          <a:lstStyle/>
          <a:p>
            <a:pPr algn="ctr"/>
            <a:r>
              <a:rPr lang="en-CA" sz="4400" b="1" dirty="0" smtClean="0">
                <a:solidFill>
                  <a:schemeClr val="bg1"/>
                </a:solidFill>
                <a:effectLst>
                  <a:outerShdw blurRad="38100" dist="38100" dir="2700000" algn="tl">
                    <a:srgbClr val="000000">
                      <a:alpha val="43137"/>
                    </a:srgbClr>
                  </a:outerShdw>
                </a:effectLst>
              </a:rPr>
              <a:t>EST VOILA!</a:t>
            </a:r>
          </a:p>
        </p:txBody>
      </p:sp>
    </p:spTree>
    <p:extLst>
      <p:ext uri="{BB962C8B-B14F-4D97-AF65-F5344CB8AC3E}">
        <p14:creationId xmlns:p14="http://schemas.microsoft.com/office/powerpoint/2010/main" val="348865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6984776" cy="769640"/>
          </a:xfrm>
        </p:spPr>
        <p:txBody>
          <a:bodyPr>
            <a:noAutofit/>
          </a:bodyPr>
          <a:lstStyle/>
          <a:p>
            <a:pPr algn="l">
              <a:spcBef>
                <a:spcPts val="0"/>
              </a:spcBef>
            </a:pPr>
            <a:r>
              <a:rPr lang="en-GB" sz="4000" b="1" dirty="0" smtClean="0">
                <a:solidFill>
                  <a:schemeClr val="accent3"/>
                </a:solidFill>
              </a:rPr>
              <a:t>7. 2013 </a:t>
            </a:r>
            <a:r>
              <a:rPr lang="en-GB" sz="4000" b="1" dirty="0">
                <a:solidFill>
                  <a:schemeClr val="accent3"/>
                </a:solidFill>
              </a:rPr>
              <a:t>Toronto Snow Show </a:t>
            </a:r>
            <a:endParaRPr lang="en-CA" sz="4000" b="1" dirty="0">
              <a:solidFill>
                <a:schemeClr val="accent3"/>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65472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7992888" cy="769640"/>
          </a:xfrm>
        </p:spPr>
        <p:txBody>
          <a:bodyPr>
            <a:noAutofit/>
          </a:bodyPr>
          <a:lstStyle/>
          <a:p>
            <a:pPr algn="l">
              <a:spcBef>
                <a:spcPts val="0"/>
              </a:spcBef>
            </a:pPr>
            <a:r>
              <a:rPr lang="en-GB" sz="4000" b="1" dirty="0" smtClean="0">
                <a:solidFill>
                  <a:srgbClr val="00B0F0"/>
                </a:solidFill>
              </a:rPr>
              <a:t>8. Time and place of next meeting </a:t>
            </a:r>
            <a:endParaRPr lang="en-CA" sz="4000" b="1" dirty="0">
              <a:solidFill>
                <a:srgbClr val="00B0F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51482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84948"/>
            <a:ext cx="9144000" cy="6088104"/>
          </a:xfrm>
          <a:prstGeom prst="rect">
            <a:avLst/>
          </a:prstGeom>
        </p:spPr>
      </p:pic>
      <p:sp>
        <p:nvSpPr>
          <p:cNvPr id="3" name="Subtitle 2"/>
          <p:cNvSpPr>
            <a:spLocks noGrp="1"/>
          </p:cNvSpPr>
          <p:nvPr>
            <p:ph type="subTitle" idx="1"/>
          </p:nvPr>
        </p:nvSpPr>
        <p:spPr>
          <a:xfrm>
            <a:off x="251520" y="5611688"/>
            <a:ext cx="6984776" cy="769640"/>
          </a:xfrm>
        </p:spPr>
        <p:txBody>
          <a:bodyPr>
            <a:noAutofit/>
          </a:bodyPr>
          <a:lstStyle/>
          <a:p>
            <a:pPr algn="l">
              <a:spcBef>
                <a:spcPts val="0"/>
              </a:spcBef>
            </a:pPr>
            <a:r>
              <a:rPr lang="en-GB" sz="4000" b="1" dirty="0" smtClean="0">
                <a:solidFill>
                  <a:schemeClr val="accent3"/>
                </a:solidFill>
              </a:rPr>
              <a:t>9. Meeting adjournment </a:t>
            </a:r>
            <a:endParaRPr lang="en-CA" sz="4000" b="1" dirty="0">
              <a:solidFill>
                <a:schemeClr val="accent3"/>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365472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419328"/>
            <a:ext cx="9144000" cy="6088104"/>
          </a:xfrm>
          <a:prstGeom prst="rect">
            <a:avLst/>
          </a:prstGeom>
        </p:spPr>
      </p:pic>
      <p:sp>
        <p:nvSpPr>
          <p:cNvPr id="3" name="Subtitle 2"/>
          <p:cNvSpPr>
            <a:spLocks noGrp="1"/>
          </p:cNvSpPr>
          <p:nvPr>
            <p:ph type="subTitle" idx="1"/>
          </p:nvPr>
        </p:nvSpPr>
        <p:spPr>
          <a:xfrm>
            <a:off x="251520" y="5611688"/>
            <a:ext cx="6984776" cy="769640"/>
          </a:xfrm>
        </p:spPr>
        <p:txBody>
          <a:bodyPr>
            <a:noAutofit/>
          </a:bodyPr>
          <a:lstStyle/>
          <a:p>
            <a:pPr algn="l">
              <a:spcBef>
                <a:spcPts val="0"/>
              </a:spcBef>
            </a:pPr>
            <a:r>
              <a:rPr lang="en-GB" sz="4000" b="1" dirty="0" smtClean="0">
                <a:solidFill>
                  <a:schemeClr val="accent3"/>
                </a:solidFill>
              </a:rPr>
              <a:t>Appendix</a:t>
            </a:r>
            <a:endParaRPr lang="en-CA" sz="4000" b="1" dirty="0">
              <a:solidFill>
                <a:schemeClr val="accent3"/>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60" y="384948"/>
            <a:ext cx="3238500" cy="2428875"/>
          </a:xfrm>
          <a:prstGeom prst="rect">
            <a:avLst/>
          </a:prstGeom>
        </p:spPr>
      </p:pic>
      <p:sp>
        <p:nvSpPr>
          <p:cNvPr id="6" name="TextBox 5"/>
          <p:cNvSpPr txBox="1"/>
          <p:nvPr/>
        </p:nvSpPr>
        <p:spPr>
          <a:xfrm>
            <a:off x="107504" y="0"/>
            <a:ext cx="3312368" cy="307777"/>
          </a:xfrm>
          <a:prstGeom prst="rect">
            <a:avLst/>
          </a:prstGeom>
          <a:noFill/>
        </p:spPr>
        <p:txBody>
          <a:bodyPr wrap="square" rtlCol="0">
            <a:spAutoFit/>
          </a:bodyPr>
          <a:lstStyle/>
          <a:p>
            <a:r>
              <a:rPr lang="en-CA" sz="1400" dirty="0" smtClean="0">
                <a:solidFill>
                  <a:schemeClr val="bg1">
                    <a:lumMod val="65000"/>
                  </a:schemeClr>
                </a:solidFill>
              </a:rPr>
              <a:t>July 4, 2013  11:30 a.m. – 1:30 p.m. E.S.T</a:t>
            </a:r>
            <a:endParaRPr lang="en-CA" sz="1400" dirty="0">
              <a:solidFill>
                <a:schemeClr val="bg1">
                  <a:lumMod val="65000"/>
                </a:schemeClr>
              </a:solidFill>
            </a:endParaRPr>
          </a:p>
        </p:txBody>
      </p:sp>
    </p:spTree>
    <p:extLst>
      <p:ext uri="{BB962C8B-B14F-4D97-AF65-F5344CB8AC3E}">
        <p14:creationId xmlns:p14="http://schemas.microsoft.com/office/powerpoint/2010/main" val="761665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34" charset="-128"/>
              </a:rPr>
              <a:t>Ski Areas Visited</a:t>
            </a:r>
          </a:p>
        </p:txBody>
      </p:sp>
      <p:pic>
        <p:nvPicPr>
          <p:cNvPr id="2969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Content Placeholder 11" descr="skareas_03.png"/>
          <p:cNvPicPr>
            <a:picLocks noChangeAspect="1"/>
          </p:cNvPicPr>
          <p:nvPr/>
        </p:nvPicPr>
        <p:blipFill>
          <a:blip r:embed="rId4" cstate="print">
            <a:extLst>
              <a:ext uri="{28A0092B-C50C-407E-A947-70E740481C1C}">
                <a14:useLocalDpi xmlns:a14="http://schemas.microsoft.com/office/drawing/2010/main" val="0"/>
              </a:ext>
            </a:extLst>
          </a:blip>
          <a:srcRect l="2602" t="25279" r="136" b="-2"/>
          <a:stretch>
            <a:fillRect/>
          </a:stretch>
        </p:blipFill>
        <p:spPr bwMode="auto">
          <a:xfrm>
            <a:off x="0" y="2530475"/>
            <a:ext cx="91440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nvGraphicFramePr>
        <p:xfrm>
          <a:off x="304800" y="3216879"/>
          <a:ext cx="8839200" cy="2755900"/>
        </p:xfrm>
        <a:graphic>
          <a:graphicData uri="http://schemas.openxmlformats.org/drawingml/2006/chart">
            <c:chart xmlns:c="http://schemas.openxmlformats.org/drawingml/2006/chart" xmlns:r="http://schemas.openxmlformats.org/officeDocument/2006/relationships" r:id="rId5"/>
          </a:graphicData>
        </a:graphic>
      </p:graphicFrame>
      <p:sp>
        <p:nvSpPr>
          <p:cNvPr id="29702" name="Title 1"/>
          <p:cNvSpPr txBox="1">
            <a:spLocks/>
          </p:cNvSpPr>
          <p:nvPr/>
        </p:nvSpPr>
        <p:spPr bwMode="auto">
          <a:xfrm>
            <a:off x="304800" y="2279650"/>
            <a:ext cx="8382000" cy="952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dirty="0">
                <a:solidFill>
                  <a:srgbClr val="990000"/>
                </a:solidFill>
                <a:latin typeface="Century Gothic" pitchFamily="34" charset="0"/>
              </a:rPr>
              <a:t>Overall, </a:t>
            </a:r>
            <a:r>
              <a:rPr lang="en-US" dirty="0" err="1">
                <a:solidFill>
                  <a:srgbClr val="990000"/>
                </a:solidFill>
                <a:latin typeface="Century Gothic" pitchFamily="34" charset="0"/>
              </a:rPr>
              <a:t>SnowPass</a:t>
            </a:r>
            <a:r>
              <a:rPr lang="en-US" dirty="0">
                <a:solidFill>
                  <a:srgbClr val="990000"/>
                </a:solidFill>
                <a:latin typeface="Century Gothic" pitchFamily="34" charset="0"/>
              </a:rPr>
              <a:t> applicants visited 75% of participating resorts.</a:t>
            </a:r>
            <a:br>
              <a:rPr lang="en-US" dirty="0">
                <a:solidFill>
                  <a:srgbClr val="990000"/>
                </a:solidFill>
                <a:latin typeface="Century Gothic" pitchFamily="34" charset="0"/>
              </a:rPr>
            </a:br>
            <a:r>
              <a:rPr lang="en-US" dirty="0">
                <a:solidFill>
                  <a:srgbClr val="990000"/>
                </a:solidFill>
                <a:latin typeface="Century Gothic" pitchFamily="34" charset="0"/>
              </a:rPr>
              <a:t>Visitation was highest in Quebec – </a:t>
            </a:r>
            <a:r>
              <a:rPr lang="en-US" dirty="0" smtClean="0">
                <a:solidFill>
                  <a:srgbClr val="990000"/>
                </a:solidFill>
                <a:latin typeface="Century Gothic" pitchFamily="34" charset="0"/>
              </a:rPr>
              <a:t>94.5% </a:t>
            </a:r>
            <a:r>
              <a:rPr lang="en-US" dirty="0">
                <a:solidFill>
                  <a:srgbClr val="990000"/>
                </a:solidFill>
                <a:latin typeface="Century Gothic" pitchFamily="34" charset="0"/>
              </a:rPr>
              <a:t>of participating resorts seeing a </a:t>
            </a:r>
            <a:r>
              <a:rPr lang="en-US" dirty="0" err="1">
                <a:solidFill>
                  <a:srgbClr val="990000"/>
                </a:solidFill>
                <a:latin typeface="Century Gothic" pitchFamily="34" charset="0"/>
              </a:rPr>
              <a:t>SnowPass</a:t>
            </a:r>
            <a:r>
              <a:rPr lang="en-US" dirty="0">
                <a:solidFill>
                  <a:srgbClr val="990000"/>
                </a:solidFill>
                <a:latin typeface="Century Gothic" pitchFamily="34" charset="0"/>
              </a:rPr>
              <a:t> holder </a:t>
            </a:r>
          </a:p>
        </p:txBody>
      </p:sp>
    </p:spTree>
    <p:extLst>
      <p:ext uri="{BB962C8B-B14F-4D97-AF65-F5344CB8AC3E}">
        <p14:creationId xmlns:p14="http://schemas.microsoft.com/office/powerpoint/2010/main" val="326233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34" charset="-128"/>
              </a:rPr>
              <a:t>Active Participants</a:t>
            </a:r>
          </a:p>
        </p:txBody>
      </p:sp>
      <p:sp>
        <p:nvSpPr>
          <p:cNvPr id="30723" name="Title 1"/>
          <p:cNvSpPr txBox="1">
            <a:spLocks/>
          </p:cNvSpPr>
          <p:nvPr/>
        </p:nvSpPr>
        <p:spPr bwMode="auto">
          <a:xfrm>
            <a:off x="381000" y="1984375"/>
            <a:ext cx="838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Moving to a two year pass provided an easier continuation for last year</a:t>
            </a:r>
            <a:r>
              <a:rPr lang="en-US" altLang="en-US">
                <a:solidFill>
                  <a:srgbClr val="990000"/>
                </a:solidFill>
                <a:latin typeface="Century Gothic" pitchFamily="34" charset="0"/>
              </a:rPr>
              <a:t>’</a:t>
            </a:r>
            <a:r>
              <a:rPr lang="en-US">
                <a:solidFill>
                  <a:srgbClr val="990000"/>
                </a:solidFill>
                <a:latin typeface="Century Gothic" pitchFamily="34" charset="0"/>
              </a:rPr>
              <a:t>s Grade 4 participants wanting to use their pass this year.</a:t>
            </a:r>
          </a:p>
        </p:txBody>
      </p:sp>
      <p:graphicFrame>
        <p:nvGraphicFramePr>
          <p:cNvPr id="30724" name="Content Placeholder 8"/>
          <p:cNvGraphicFramePr>
            <a:graphicFrameLocks noGrp="1"/>
          </p:cNvGraphicFramePr>
          <p:nvPr>
            <p:ph idx="1"/>
          </p:nvPr>
        </p:nvGraphicFramePr>
        <p:xfrm>
          <a:off x="330200" y="3000375"/>
          <a:ext cx="8483600" cy="3835400"/>
        </p:xfrm>
        <a:graphic>
          <a:graphicData uri="http://schemas.openxmlformats.org/presentationml/2006/ole">
            <mc:AlternateContent xmlns:mc="http://schemas.openxmlformats.org/markup-compatibility/2006">
              <mc:Choice xmlns:v="urn:schemas-microsoft-com:vml" Requires="v">
                <p:oleObj spid="_x0000_s3085" r:id="rId4" imgW="8484931" imgH="3834067" progId="Excel.Sheet.8">
                  <p:embed/>
                </p:oleObj>
              </mc:Choice>
              <mc:Fallback>
                <p:oleObj r:id="rId4" imgW="8484931" imgH="3834067" progId="Excel.Sheet.8">
                  <p:embed/>
                  <p:pic>
                    <p:nvPicPr>
                      <p:cNvPr id="0" name="Picture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3000375"/>
                        <a:ext cx="8483600"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5"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2"/>
          <p:cNvSpPr txBox="1">
            <a:spLocks noChangeArrowheads="1"/>
          </p:cNvSpPr>
          <p:nvPr/>
        </p:nvSpPr>
        <p:spPr bwMode="auto">
          <a:xfrm>
            <a:off x="2857500" y="4891088"/>
            <a:ext cx="96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white"/>
                </a:solidFill>
              </a:rPr>
              <a:t>19,154</a:t>
            </a:r>
          </a:p>
        </p:txBody>
      </p:sp>
      <p:sp>
        <p:nvSpPr>
          <p:cNvPr id="30727" name="TextBox 9"/>
          <p:cNvSpPr txBox="1">
            <a:spLocks noChangeArrowheads="1"/>
          </p:cNvSpPr>
          <p:nvPr/>
        </p:nvSpPr>
        <p:spPr bwMode="auto">
          <a:xfrm>
            <a:off x="6388100" y="5043488"/>
            <a:ext cx="96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white"/>
                </a:solidFill>
              </a:rPr>
              <a:t>14,421</a:t>
            </a:r>
          </a:p>
        </p:txBody>
      </p:sp>
      <p:sp>
        <p:nvSpPr>
          <p:cNvPr id="30728" name="TextBox 10"/>
          <p:cNvSpPr txBox="1">
            <a:spLocks noChangeArrowheads="1"/>
          </p:cNvSpPr>
          <p:nvPr/>
        </p:nvSpPr>
        <p:spPr bwMode="auto">
          <a:xfrm>
            <a:off x="7794625" y="4522788"/>
            <a:ext cx="96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rPr>
              <a:t>30,456</a:t>
            </a:r>
          </a:p>
        </p:txBody>
      </p:sp>
      <p:cxnSp>
        <p:nvCxnSpPr>
          <p:cNvPr id="5" name="Straight Connector 4"/>
          <p:cNvCxnSpPr>
            <a:endCxn id="30728" idx="0"/>
          </p:cNvCxnSpPr>
          <p:nvPr/>
        </p:nvCxnSpPr>
        <p:spPr>
          <a:xfrm>
            <a:off x="8278813" y="3676650"/>
            <a:ext cx="0" cy="846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272463" y="4891088"/>
            <a:ext cx="0" cy="941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88" y="3687763"/>
            <a:ext cx="4794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9388" y="5822950"/>
            <a:ext cx="4794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231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34" charset="-128"/>
              </a:rPr>
              <a:t>Active Participants</a:t>
            </a:r>
          </a:p>
        </p:txBody>
      </p:sp>
      <p:pic>
        <p:nvPicPr>
          <p:cNvPr id="3174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txBox="1">
            <a:spLocks/>
          </p:cNvSpPr>
          <p:nvPr/>
        </p:nvSpPr>
        <p:spPr bwMode="auto">
          <a:xfrm>
            <a:off x="381000" y="1770063"/>
            <a:ext cx="838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In total there were 30,456 active participants who made 85,992 visits to participating areas</a:t>
            </a:r>
          </a:p>
        </p:txBody>
      </p:sp>
      <p:graphicFrame>
        <p:nvGraphicFramePr>
          <p:cNvPr id="31749" name="Content Placeholder 8"/>
          <p:cNvGraphicFramePr>
            <a:graphicFrameLocks noGrp="1"/>
          </p:cNvGraphicFramePr>
          <p:nvPr>
            <p:ph idx="1"/>
          </p:nvPr>
        </p:nvGraphicFramePr>
        <p:xfrm>
          <a:off x="330200" y="2847975"/>
          <a:ext cx="8483600" cy="3835400"/>
        </p:xfrm>
        <a:graphic>
          <a:graphicData uri="http://schemas.openxmlformats.org/presentationml/2006/ole">
            <mc:AlternateContent xmlns:mc="http://schemas.openxmlformats.org/markup-compatibility/2006">
              <mc:Choice xmlns:v="urn:schemas-microsoft-com:vml" Requires="v">
                <p:oleObj spid="_x0000_s4109" r:id="rId5" imgW="8484931" imgH="3834067" progId="Excel.Sheet.8">
                  <p:embed/>
                </p:oleObj>
              </mc:Choice>
              <mc:Fallback>
                <p:oleObj r:id="rId5" imgW="8484931" imgH="3834067" progId="Excel.Sheet.8">
                  <p:embed/>
                  <p:pic>
                    <p:nvPicPr>
                      <p:cNvPr id="0" name="Picture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2847975"/>
                        <a:ext cx="8483600"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TextBox 7"/>
          <p:cNvSpPr txBox="1">
            <a:spLocks noChangeArrowheads="1"/>
          </p:cNvSpPr>
          <p:nvPr/>
        </p:nvSpPr>
        <p:spPr bwMode="auto">
          <a:xfrm>
            <a:off x="2647950" y="4565650"/>
            <a:ext cx="82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b="1">
                <a:solidFill>
                  <a:prstClr val="black"/>
                </a:solidFill>
              </a:rPr>
              <a:t>30,456</a:t>
            </a:r>
          </a:p>
        </p:txBody>
      </p:sp>
      <p:sp>
        <p:nvSpPr>
          <p:cNvPr id="31751" name="TextBox 8"/>
          <p:cNvSpPr txBox="1">
            <a:spLocks noChangeArrowheads="1"/>
          </p:cNvSpPr>
          <p:nvPr/>
        </p:nvSpPr>
        <p:spPr bwMode="auto">
          <a:xfrm>
            <a:off x="6338888" y="3032125"/>
            <a:ext cx="8286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b="1">
                <a:solidFill>
                  <a:prstClr val="black"/>
                </a:solidFill>
              </a:rPr>
              <a:t>85,922</a:t>
            </a:r>
          </a:p>
        </p:txBody>
      </p:sp>
    </p:spTree>
    <p:extLst>
      <p:ext uri="{BB962C8B-B14F-4D97-AF65-F5344CB8AC3E}">
        <p14:creationId xmlns:p14="http://schemas.microsoft.com/office/powerpoint/2010/main" val="180605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Preliminary Results</a:t>
            </a:r>
          </a:p>
        </p:txBody>
      </p:sp>
      <p:pic>
        <p:nvPicPr>
          <p:cNvPr id="2253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4" name="TextBox 10"/>
          <p:cNvSpPr txBox="1">
            <a:spLocks noChangeArrowheads="1"/>
          </p:cNvSpPr>
          <p:nvPr/>
        </p:nvSpPr>
        <p:spPr bwMode="auto">
          <a:xfrm>
            <a:off x="457200" y="2681288"/>
            <a:ext cx="28035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Areas Participating</a:t>
            </a:r>
          </a:p>
        </p:txBody>
      </p:sp>
      <p:sp>
        <p:nvSpPr>
          <p:cNvPr id="91155" name="TextBox 11"/>
          <p:cNvSpPr txBox="1">
            <a:spLocks noChangeArrowheads="1"/>
          </p:cNvSpPr>
          <p:nvPr/>
        </p:nvSpPr>
        <p:spPr bwMode="auto">
          <a:xfrm>
            <a:off x="457200" y="3595688"/>
            <a:ext cx="28035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Applicants</a:t>
            </a:r>
          </a:p>
        </p:txBody>
      </p:sp>
      <p:sp>
        <p:nvSpPr>
          <p:cNvPr id="91156" name="TextBox 12"/>
          <p:cNvSpPr txBox="1">
            <a:spLocks noChangeArrowheads="1"/>
          </p:cNvSpPr>
          <p:nvPr/>
        </p:nvSpPr>
        <p:spPr bwMode="auto">
          <a:xfrm>
            <a:off x="457200" y="4489450"/>
            <a:ext cx="28035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No prior experience</a:t>
            </a:r>
          </a:p>
        </p:txBody>
      </p:sp>
      <p:sp>
        <p:nvSpPr>
          <p:cNvPr id="91157" name="TextBox 13"/>
          <p:cNvSpPr txBox="1">
            <a:spLocks noChangeArrowheads="1"/>
          </p:cNvSpPr>
          <p:nvPr/>
        </p:nvSpPr>
        <p:spPr bwMode="auto">
          <a:xfrm>
            <a:off x="457200" y="5426075"/>
            <a:ext cx="28035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Used the Pass 1+ times</a:t>
            </a:r>
          </a:p>
        </p:txBody>
      </p:sp>
      <p:sp>
        <p:nvSpPr>
          <p:cNvPr id="91158" name="TextBox 14"/>
          <p:cNvSpPr txBox="1">
            <a:spLocks noChangeArrowheads="1"/>
          </p:cNvSpPr>
          <p:nvPr/>
        </p:nvSpPr>
        <p:spPr bwMode="auto">
          <a:xfrm>
            <a:off x="457200" y="6275388"/>
            <a:ext cx="28035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Visits</a:t>
            </a:r>
          </a:p>
        </p:txBody>
      </p:sp>
      <p:sp>
        <p:nvSpPr>
          <p:cNvPr id="22537" name="TextBox 20"/>
          <p:cNvSpPr txBox="1">
            <a:spLocks noChangeArrowheads="1"/>
          </p:cNvSpPr>
          <p:nvPr/>
        </p:nvSpPr>
        <p:spPr bwMode="auto">
          <a:xfrm>
            <a:off x="3595688" y="2216150"/>
            <a:ext cx="1525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Canada</a:t>
            </a:r>
          </a:p>
        </p:txBody>
      </p:sp>
      <p:sp>
        <p:nvSpPr>
          <p:cNvPr id="2" name="Rectangle 1"/>
          <p:cNvSpPr/>
          <p:nvPr/>
        </p:nvSpPr>
        <p:spPr>
          <a:xfrm>
            <a:off x="3709988" y="2681288"/>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154</a:t>
            </a:r>
          </a:p>
        </p:txBody>
      </p:sp>
      <p:sp>
        <p:nvSpPr>
          <p:cNvPr id="24" name="Rectangle 23"/>
          <p:cNvSpPr/>
          <p:nvPr/>
        </p:nvSpPr>
        <p:spPr>
          <a:xfrm>
            <a:off x="3709988" y="3595150"/>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28,139</a:t>
            </a:r>
          </a:p>
        </p:txBody>
      </p:sp>
      <p:sp>
        <p:nvSpPr>
          <p:cNvPr id="25" name="Rectangle 24"/>
          <p:cNvSpPr/>
          <p:nvPr/>
        </p:nvSpPr>
        <p:spPr>
          <a:xfrm>
            <a:off x="3709988" y="4489450"/>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18%</a:t>
            </a:r>
          </a:p>
        </p:txBody>
      </p:sp>
      <p:sp>
        <p:nvSpPr>
          <p:cNvPr id="26" name="Rectangle 25"/>
          <p:cNvSpPr/>
          <p:nvPr/>
        </p:nvSpPr>
        <p:spPr>
          <a:xfrm>
            <a:off x="3709988" y="5423950"/>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77%</a:t>
            </a:r>
          </a:p>
        </p:txBody>
      </p:sp>
      <p:sp>
        <p:nvSpPr>
          <p:cNvPr id="27" name="Rectangle 26"/>
          <p:cNvSpPr/>
          <p:nvPr/>
        </p:nvSpPr>
        <p:spPr>
          <a:xfrm>
            <a:off x="3709988" y="6275388"/>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62,999</a:t>
            </a:r>
          </a:p>
        </p:txBody>
      </p:sp>
      <p:sp>
        <p:nvSpPr>
          <p:cNvPr id="22553" name="TextBox 21"/>
          <p:cNvSpPr txBox="1">
            <a:spLocks noChangeArrowheads="1"/>
          </p:cNvSpPr>
          <p:nvPr/>
        </p:nvSpPr>
        <p:spPr bwMode="auto">
          <a:xfrm>
            <a:off x="5321300" y="221615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2011/12</a:t>
            </a:r>
          </a:p>
        </p:txBody>
      </p:sp>
      <p:sp>
        <p:nvSpPr>
          <p:cNvPr id="35" name="Rectangle 34"/>
          <p:cNvSpPr/>
          <p:nvPr/>
        </p:nvSpPr>
        <p:spPr>
          <a:xfrm>
            <a:off x="5489688" y="2681288"/>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156</a:t>
            </a:r>
          </a:p>
        </p:txBody>
      </p:sp>
      <p:sp>
        <p:nvSpPr>
          <p:cNvPr id="36" name="Rectangle 35"/>
          <p:cNvSpPr/>
          <p:nvPr/>
        </p:nvSpPr>
        <p:spPr>
          <a:xfrm>
            <a:off x="5489688" y="3595688"/>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29,772</a:t>
            </a:r>
          </a:p>
        </p:txBody>
      </p:sp>
      <p:sp>
        <p:nvSpPr>
          <p:cNvPr id="37" name="Rectangle 36"/>
          <p:cNvSpPr/>
          <p:nvPr/>
        </p:nvSpPr>
        <p:spPr>
          <a:xfrm>
            <a:off x="5489688" y="4489450"/>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17%</a:t>
            </a:r>
          </a:p>
        </p:txBody>
      </p:sp>
      <p:sp>
        <p:nvSpPr>
          <p:cNvPr id="38" name="Rectangle 37"/>
          <p:cNvSpPr/>
          <p:nvPr/>
        </p:nvSpPr>
        <p:spPr>
          <a:xfrm>
            <a:off x="5489688" y="5423950"/>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78%</a:t>
            </a:r>
          </a:p>
        </p:txBody>
      </p:sp>
      <p:sp>
        <p:nvSpPr>
          <p:cNvPr id="39" name="Rectangle 38"/>
          <p:cNvSpPr/>
          <p:nvPr/>
        </p:nvSpPr>
        <p:spPr>
          <a:xfrm>
            <a:off x="5489688" y="6275388"/>
            <a:ext cx="1293512" cy="3683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rPr>
              <a:t>57,993</a:t>
            </a:r>
          </a:p>
        </p:txBody>
      </p:sp>
    </p:spTree>
    <p:extLst>
      <p:ext uri="{BB962C8B-B14F-4D97-AF65-F5344CB8AC3E}">
        <p14:creationId xmlns:p14="http://schemas.microsoft.com/office/powerpoint/2010/main" val="1263542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1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4" grpId="0" animBg="1"/>
      <p:bldP spid="91155" grpId="0" animBg="1"/>
      <p:bldP spid="91156" grpId="0" animBg="1"/>
      <p:bldP spid="91157" grpId="0" animBg="1"/>
      <p:bldP spid="911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178050"/>
            <a:ext cx="8382000" cy="873125"/>
          </a:xfrm>
        </p:spPr>
        <p:txBody>
          <a:bodyPr/>
          <a:lstStyle/>
          <a:p>
            <a:pPr algn="ctr"/>
            <a:r>
              <a:rPr lang="en-US" sz="1600" smtClean="0">
                <a:ea typeface="ＭＳ Ｐゴシック" pitchFamily="34" charset="-128"/>
              </a:rPr>
              <a:t>Of the Grade 4 applicants from 2011-12 with no experience – 28% look to be snowsport enthusiasts having been introduced to the sport in 2011-12 and continued to participate in 2012-13</a:t>
            </a:r>
          </a:p>
        </p:txBody>
      </p:sp>
      <p:graphicFrame>
        <p:nvGraphicFramePr>
          <p:cNvPr id="32771" name="Content Placeholder 6"/>
          <p:cNvGraphicFramePr>
            <a:graphicFrameLocks/>
          </p:cNvGraphicFramePr>
          <p:nvPr/>
        </p:nvGraphicFramePr>
        <p:xfrm>
          <a:off x="-431800" y="2455863"/>
          <a:ext cx="9956800" cy="4452937"/>
        </p:xfrm>
        <a:graphic>
          <a:graphicData uri="http://schemas.openxmlformats.org/presentationml/2006/ole">
            <mc:AlternateContent xmlns:mc="http://schemas.openxmlformats.org/markup-compatibility/2006">
              <mc:Choice xmlns:v="urn:schemas-microsoft-com:vml" Requires="v">
                <p:oleObj spid="_x0000_s5133" r:id="rId4" imgW="9960041" imgH="4449712" progId="Excel.Sheet.8">
                  <p:embed/>
                </p:oleObj>
              </mc:Choice>
              <mc:Fallback>
                <p:oleObj r:id="rId4" imgW="9960041" imgH="4449712" progId="Excel.Sheet.8">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2455863"/>
                        <a:ext cx="9956800"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2"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itle 1"/>
          <p:cNvSpPr txBox="1">
            <a:spLocks/>
          </p:cNvSpPr>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r>
              <a:rPr lang="en-US" sz="3600">
                <a:solidFill>
                  <a:srgbClr val="990000"/>
                </a:solidFill>
                <a:latin typeface="Century Gothic" pitchFamily="34" charset="0"/>
              </a:rPr>
              <a:t>Last Year</a:t>
            </a:r>
            <a:r>
              <a:rPr lang="en-US" altLang="en-US" sz="3600">
                <a:solidFill>
                  <a:srgbClr val="990000"/>
                </a:solidFill>
                <a:latin typeface="Century Gothic" pitchFamily="34" charset="0"/>
              </a:rPr>
              <a:t>’</a:t>
            </a:r>
            <a:r>
              <a:rPr lang="en-US" sz="3600">
                <a:solidFill>
                  <a:srgbClr val="990000"/>
                </a:solidFill>
                <a:latin typeface="Century Gothic" pitchFamily="34" charset="0"/>
              </a:rPr>
              <a:t>s Beginners </a:t>
            </a:r>
          </a:p>
        </p:txBody>
      </p:sp>
      <p:sp>
        <p:nvSpPr>
          <p:cNvPr id="32774" name="TextBox 10"/>
          <p:cNvSpPr txBox="1">
            <a:spLocks noChangeArrowheads="1"/>
          </p:cNvSpPr>
          <p:nvPr/>
        </p:nvSpPr>
        <p:spPr bwMode="auto">
          <a:xfrm>
            <a:off x="1163638" y="6488113"/>
            <a:ext cx="281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a:solidFill>
                  <a:prstClr val="black"/>
                </a:solidFill>
              </a:rPr>
              <a:t>40% Active Users</a:t>
            </a:r>
          </a:p>
        </p:txBody>
      </p:sp>
      <p:sp>
        <p:nvSpPr>
          <p:cNvPr id="32775" name="TextBox 11"/>
          <p:cNvSpPr txBox="1">
            <a:spLocks noChangeArrowheads="1"/>
          </p:cNvSpPr>
          <p:nvPr/>
        </p:nvSpPr>
        <p:spPr bwMode="auto">
          <a:xfrm>
            <a:off x="4148138" y="6103938"/>
            <a:ext cx="4995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b="1">
                <a:solidFill>
                  <a:prstClr val="black"/>
                </a:solidFill>
              </a:rPr>
              <a:t>Non active users may still be participating, but are not using the SnowPass to do so</a:t>
            </a:r>
          </a:p>
          <a:p>
            <a:pPr eaLnBrk="1" fontAlgn="base" hangingPunct="1">
              <a:spcBef>
                <a:spcPct val="0"/>
              </a:spcBef>
              <a:spcAft>
                <a:spcPct val="0"/>
              </a:spcAft>
            </a:pPr>
            <a:endParaRPr lang="en-US" b="1">
              <a:solidFill>
                <a:prstClr val="black"/>
              </a:solidFill>
            </a:endParaRPr>
          </a:p>
        </p:txBody>
      </p:sp>
    </p:spTree>
    <p:extLst>
      <p:ext uri="{BB962C8B-B14F-4D97-AF65-F5344CB8AC3E}">
        <p14:creationId xmlns:p14="http://schemas.microsoft.com/office/powerpoint/2010/main" val="3822111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34" charset="-128"/>
              </a:rPr>
              <a:t>Grade 4&amp;5 SnowPass</a:t>
            </a:r>
          </a:p>
        </p:txBody>
      </p:sp>
      <p:sp>
        <p:nvSpPr>
          <p:cNvPr id="33795" name="Content Placeholder 2"/>
          <p:cNvSpPr>
            <a:spLocks noGrp="1"/>
          </p:cNvSpPr>
          <p:nvPr>
            <p:ph idx="1"/>
          </p:nvPr>
        </p:nvSpPr>
        <p:spPr>
          <a:xfrm>
            <a:off x="457200" y="2209800"/>
            <a:ext cx="8337550" cy="3916363"/>
          </a:xfrm>
        </p:spPr>
        <p:txBody>
          <a:bodyPr/>
          <a:lstStyle/>
          <a:p>
            <a:r>
              <a:rPr lang="en-US" smtClean="0">
                <a:ea typeface="ＭＳ Ｐゴシック" pitchFamily="34" charset="-128"/>
              </a:rPr>
              <a:t>New Major Sponsor</a:t>
            </a:r>
          </a:p>
          <a:p>
            <a:r>
              <a:rPr lang="en-US" smtClean="0">
                <a:ea typeface="ＭＳ Ｐゴシック" pitchFamily="34" charset="-128"/>
              </a:rPr>
              <a:t>Additional contribution of weekly prizes</a:t>
            </a:r>
          </a:p>
        </p:txBody>
      </p:sp>
      <p:pic>
        <p:nvPicPr>
          <p:cNvPr id="3379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150" y="3544888"/>
            <a:ext cx="57467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588" y="5213350"/>
            <a:ext cx="685323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90267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0207" y="4845782"/>
            <a:ext cx="8337551" cy="789967"/>
          </a:xfrm>
          <a:prstGeom prst="rect">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457199" y="3066932"/>
            <a:ext cx="8337551" cy="789967"/>
          </a:xfrm>
          <a:prstGeom prst="rect">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5848" name="Title 1"/>
          <p:cNvSpPr>
            <a:spLocks noGrp="1"/>
          </p:cNvSpPr>
          <p:nvPr>
            <p:ph type="title"/>
          </p:nvPr>
        </p:nvSpPr>
        <p:spPr/>
        <p:txBody>
          <a:bodyPr/>
          <a:lstStyle/>
          <a:p>
            <a:pPr eaLnBrk="1" hangingPunct="1"/>
            <a:r>
              <a:rPr lang="en-US" smtClean="0">
                <a:ea typeface="ＭＳ Ｐゴシック" pitchFamily="34" charset="-128"/>
              </a:rPr>
              <a:t>Deciding who to target?</a:t>
            </a:r>
          </a:p>
        </p:txBody>
      </p:sp>
      <p:sp>
        <p:nvSpPr>
          <p:cNvPr id="35849" name="Content Placeholder 2"/>
          <p:cNvSpPr>
            <a:spLocks noGrp="1"/>
          </p:cNvSpPr>
          <p:nvPr>
            <p:ph idx="1"/>
          </p:nvPr>
        </p:nvSpPr>
        <p:spPr>
          <a:xfrm>
            <a:off x="457200" y="2209800"/>
            <a:ext cx="8337550" cy="4403725"/>
          </a:xfrm>
        </p:spPr>
        <p:txBody>
          <a:bodyPr/>
          <a:lstStyle/>
          <a:p>
            <a:pPr marL="457200" indent="-457200" eaLnBrk="1" hangingPunct="1">
              <a:buFont typeface="Century Gothic" pitchFamily="34" charset="0"/>
              <a:buAutoNum type="arabicPeriod"/>
            </a:pPr>
            <a:r>
              <a:rPr lang="en-US" smtClean="0">
                <a:ea typeface="ＭＳ Ｐゴシック" pitchFamily="34" charset="-128"/>
              </a:rPr>
              <a:t>Core Markets</a:t>
            </a:r>
          </a:p>
          <a:p>
            <a:pPr lvl="1" eaLnBrk="1" hangingPunct="1"/>
            <a:r>
              <a:rPr lang="en-US" smtClean="0">
                <a:ea typeface="ＭＳ Ｐゴシック" pitchFamily="34" charset="-128"/>
              </a:rPr>
              <a:t>Upper-middle class families predominantly skiers</a:t>
            </a:r>
          </a:p>
          <a:p>
            <a:pPr marL="457200" indent="-457200" eaLnBrk="1" hangingPunct="1">
              <a:buFont typeface="Century Gothic" pitchFamily="34" charset="0"/>
              <a:buAutoNum type="arabicPeriod"/>
            </a:pPr>
            <a:r>
              <a:rPr lang="en-US" smtClean="0">
                <a:ea typeface="ＭＳ Ｐゴシック" pitchFamily="34" charset="-128"/>
              </a:rPr>
              <a:t>Suburban Families </a:t>
            </a:r>
          </a:p>
          <a:p>
            <a:pPr lvl="1" eaLnBrk="1" hangingPunct="1"/>
            <a:r>
              <a:rPr lang="en-US" smtClean="0">
                <a:ea typeface="ＭＳ Ｐゴシック" pitchFamily="34" charset="-128"/>
              </a:rPr>
              <a:t>Families with kids at home and a tendency to be beginners over core</a:t>
            </a:r>
          </a:p>
          <a:p>
            <a:pPr marL="457200" indent="-457200" eaLnBrk="1" hangingPunct="1">
              <a:buFont typeface="Century Gothic" pitchFamily="34" charset="0"/>
              <a:buAutoNum type="arabicPeriod"/>
            </a:pPr>
            <a:r>
              <a:rPr lang="en-US" smtClean="0">
                <a:ea typeface="ＭＳ Ｐゴシック" pitchFamily="34" charset="-128"/>
              </a:rPr>
              <a:t>Quebec Affluent Francophone Families</a:t>
            </a:r>
          </a:p>
          <a:p>
            <a:pPr lvl="1" eaLnBrk="1" hangingPunct="1"/>
            <a:r>
              <a:rPr lang="en-US" smtClean="0">
                <a:ea typeface="ＭＳ Ｐゴシック" pitchFamily="34" charset="-128"/>
              </a:rPr>
              <a:t>Upper-Middle families with higher percentage of existing core</a:t>
            </a:r>
          </a:p>
          <a:p>
            <a:pPr marL="457200" indent="-457200" eaLnBrk="1" hangingPunct="1">
              <a:buFont typeface="Century Gothic" pitchFamily="34" charset="0"/>
              <a:buAutoNum type="arabicPeriod"/>
            </a:pPr>
            <a:r>
              <a:rPr lang="en-US" smtClean="0">
                <a:ea typeface="ＭＳ Ｐゴシック" pitchFamily="34" charset="-128"/>
              </a:rPr>
              <a:t>Quebec Middle Class Francophone Families</a:t>
            </a:r>
          </a:p>
          <a:p>
            <a:pPr lvl="1" eaLnBrk="1" hangingPunct="1"/>
            <a:r>
              <a:rPr lang="en-US" smtClean="0">
                <a:ea typeface="ＭＳ Ｐゴシック" pitchFamily="34" charset="-128"/>
              </a:rPr>
              <a:t>Families with kids at home and a tendency to be beginners over core</a:t>
            </a:r>
          </a:p>
          <a:p>
            <a:pPr marL="457200" indent="-457200" eaLnBrk="1" hangingPunct="1">
              <a:buFont typeface="Century Gothic" pitchFamily="34" charset="0"/>
              <a:buAutoNum type="arabicPeriod"/>
            </a:pPr>
            <a:r>
              <a:rPr lang="en-US" smtClean="0">
                <a:ea typeface="ＭＳ Ｐゴシック" pitchFamily="34" charset="-128"/>
              </a:rPr>
              <a:t>Potential Markets</a:t>
            </a:r>
          </a:p>
          <a:p>
            <a:pPr lvl="1" eaLnBrk="1" hangingPunct="1"/>
            <a:r>
              <a:rPr lang="en-US" smtClean="0">
                <a:ea typeface="ＭＳ Ｐゴシック" pitchFamily="34" charset="-128"/>
              </a:rPr>
              <a:t>Families with kids at home but moderate representation in database</a:t>
            </a:r>
          </a:p>
        </p:txBody>
      </p:sp>
      <p:pic>
        <p:nvPicPr>
          <p:cNvPr id="3585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00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3860800"/>
            <a:ext cx="48752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a:spLocks noChangeArrowheads="1"/>
          </p:cNvSpPr>
          <p:nvPr/>
        </p:nvSpPr>
        <p:spPr bwMode="auto">
          <a:xfrm>
            <a:off x="2740025" y="3824288"/>
            <a:ext cx="2119313" cy="1117600"/>
          </a:xfrm>
          <a:prstGeom prst="rect">
            <a:avLst/>
          </a:prstGeom>
          <a:solidFill>
            <a:srgbClr val="FCF0D2"/>
          </a:solidFill>
          <a:ln w="9525">
            <a:noFill/>
            <a:miter lim="800000"/>
            <a:headEnd/>
            <a:tailEnd/>
          </a:ln>
        </p:spPr>
        <p:txBody>
          <a:bodyPr wrap="none" anchor="ctr"/>
          <a:lstStyle/>
          <a:p>
            <a:pPr>
              <a:defRPr/>
            </a:pPr>
            <a:endParaRPr lang="en-US" kern="0" dirty="0">
              <a:solidFill>
                <a:sysClr val="windowText" lastClr="000000"/>
              </a:solidFill>
              <a:ea typeface="ＭＳ Ｐゴシック" pitchFamily="34" charset="-128"/>
            </a:endParaRPr>
          </a:p>
        </p:txBody>
      </p:sp>
      <p:sp>
        <p:nvSpPr>
          <p:cNvPr id="36868" name="Title 1"/>
          <p:cNvSpPr>
            <a:spLocks noGrp="1"/>
          </p:cNvSpPr>
          <p:nvPr>
            <p:ph type="title" idx="4294967295"/>
          </p:nvPr>
        </p:nvSpPr>
        <p:spPr>
          <a:xfrm>
            <a:off x="0" y="127000"/>
            <a:ext cx="8229600" cy="487363"/>
          </a:xfrm>
        </p:spPr>
        <p:txBody>
          <a:bodyPr/>
          <a:lstStyle/>
          <a:p>
            <a:pPr algn="ctr" eaLnBrk="1" hangingPunct="1"/>
            <a:r>
              <a:rPr lang="en-US" sz="2400" smtClean="0">
                <a:ea typeface="ＭＳ Ｐゴシック" pitchFamily="34" charset="-128"/>
              </a:rPr>
              <a:t>Suburban Families: Leisure and Retail Behaviours</a:t>
            </a:r>
            <a:endParaRPr lang="en-US" sz="2400" b="1" smtClean="0">
              <a:ea typeface="ＭＳ Ｐゴシック" pitchFamily="34" charset="-128"/>
            </a:endParaRPr>
          </a:p>
        </p:txBody>
      </p:sp>
      <p:sp>
        <p:nvSpPr>
          <p:cNvPr id="36869" name="Text Box 8"/>
          <p:cNvSpPr txBox="1">
            <a:spLocks noChangeArrowheads="1"/>
          </p:cNvSpPr>
          <p:nvPr/>
        </p:nvSpPr>
        <p:spPr bwMode="auto">
          <a:xfrm>
            <a:off x="268288" y="762000"/>
            <a:ext cx="423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u="sng">
                <a:solidFill>
                  <a:srgbClr val="000000"/>
                </a:solidFill>
                <a:latin typeface="Tahoma" pitchFamily="34" charset="0"/>
                <a:cs typeface="Tahoma" pitchFamily="34" charset="0"/>
              </a:rPr>
              <a:t>Winter Sporting Activities</a:t>
            </a:r>
          </a:p>
        </p:txBody>
      </p:sp>
      <p:sp>
        <p:nvSpPr>
          <p:cNvPr id="36870" name="TextBox 22"/>
          <p:cNvSpPr txBox="1">
            <a:spLocks noChangeArrowheads="1"/>
          </p:cNvSpPr>
          <p:nvPr/>
        </p:nvSpPr>
        <p:spPr bwMode="auto">
          <a:xfrm>
            <a:off x="6721475" y="6453188"/>
            <a:ext cx="22399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700">
                <a:solidFill>
                  <a:srgbClr val="000000"/>
                </a:solidFill>
                <a:latin typeface="Tahoma" pitchFamily="34" charset="0"/>
                <a:cs typeface="Tahoma" pitchFamily="34" charset="0"/>
              </a:rPr>
              <a:t>Source: PMB, Environics Analytics, CSC</a:t>
            </a:r>
          </a:p>
        </p:txBody>
      </p:sp>
      <p:sp>
        <p:nvSpPr>
          <p:cNvPr id="36871" name="TextBox 23"/>
          <p:cNvSpPr txBox="1">
            <a:spLocks noChangeArrowheads="1"/>
          </p:cNvSpPr>
          <p:nvPr/>
        </p:nvSpPr>
        <p:spPr bwMode="auto">
          <a:xfrm>
            <a:off x="227013" y="6584950"/>
            <a:ext cx="3098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700">
                <a:solidFill>
                  <a:srgbClr val="000000"/>
                </a:solidFill>
                <a:latin typeface="Tahoma" pitchFamily="34" charset="0"/>
                <a:cs typeface="Tahoma" pitchFamily="34" charset="0"/>
              </a:rPr>
              <a:t>* Index vs. English Canada    </a:t>
            </a:r>
            <a:r>
              <a:rPr lang="en-US" sz="900" baseline="50000">
                <a:solidFill>
                  <a:prstClr val="black"/>
                </a:solidFill>
                <a:latin typeface="Century Gothic" pitchFamily="34" charset="0"/>
              </a:rPr>
              <a:t>+ </a:t>
            </a:r>
            <a:r>
              <a:rPr lang="en-US" sz="700">
                <a:solidFill>
                  <a:srgbClr val="000000"/>
                </a:solidFill>
                <a:latin typeface="Tahoma" pitchFamily="34" charset="0"/>
                <a:cs typeface="Tahoma" pitchFamily="34" charset="0"/>
              </a:rPr>
              <a:t>Index vs. All CDN Participants </a:t>
            </a:r>
          </a:p>
        </p:txBody>
      </p:sp>
      <p:sp>
        <p:nvSpPr>
          <p:cNvPr id="36872" name="Text Box 8"/>
          <p:cNvSpPr txBox="1">
            <a:spLocks noChangeArrowheads="1"/>
          </p:cNvSpPr>
          <p:nvPr/>
        </p:nvSpPr>
        <p:spPr bwMode="auto">
          <a:xfrm>
            <a:off x="4586288" y="760413"/>
            <a:ext cx="4211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u="sng">
                <a:solidFill>
                  <a:srgbClr val="000000"/>
                </a:solidFill>
                <a:latin typeface="Tahoma" pitchFamily="34" charset="0"/>
                <a:cs typeface="Tahoma" pitchFamily="34" charset="0"/>
              </a:rPr>
              <a:t>Sporting Goods Retailers</a:t>
            </a:r>
          </a:p>
        </p:txBody>
      </p:sp>
      <p:pic>
        <p:nvPicPr>
          <p:cNvPr id="3687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238" y="6426200"/>
            <a:ext cx="30575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9"/>
          <p:cNvSpPr txBox="1">
            <a:spLocks noChangeArrowheads="1"/>
          </p:cNvSpPr>
          <p:nvPr/>
        </p:nvSpPr>
        <p:spPr bwMode="auto">
          <a:xfrm>
            <a:off x="320675" y="3500438"/>
            <a:ext cx="412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u="sng">
                <a:solidFill>
                  <a:srgbClr val="000000"/>
                </a:solidFill>
                <a:latin typeface="Tahoma" pitchFamily="34" charset="0"/>
                <a:cs typeface="Tahoma" pitchFamily="34" charset="0"/>
              </a:rPr>
              <a:t>CSC Participants</a:t>
            </a:r>
            <a:r>
              <a:rPr lang="ja-JP" altLang="en-US" sz="1400" b="1" u="sng">
                <a:solidFill>
                  <a:srgbClr val="000000"/>
                </a:solidFill>
                <a:latin typeface="Tahoma" pitchFamily="34" charset="0"/>
                <a:cs typeface="Tahoma" pitchFamily="34" charset="0"/>
              </a:rPr>
              <a:t>’</a:t>
            </a:r>
            <a:r>
              <a:rPr lang="en-US" altLang="ja-JP" sz="1400" b="1" u="sng">
                <a:solidFill>
                  <a:srgbClr val="000000"/>
                </a:solidFill>
                <a:latin typeface="Tahoma" pitchFamily="34" charset="0"/>
                <a:cs typeface="Tahoma" pitchFamily="34" charset="0"/>
              </a:rPr>
              <a:t> Prior Experience</a:t>
            </a:r>
            <a:r>
              <a:rPr lang="en-US" altLang="ja-JP" sz="1000" baseline="75000">
                <a:solidFill>
                  <a:srgbClr val="000000"/>
                </a:solidFill>
                <a:latin typeface="Tahoma" pitchFamily="34" charset="0"/>
                <a:cs typeface="Tahoma" pitchFamily="34" charset="0"/>
              </a:rPr>
              <a:t>+</a:t>
            </a:r>
            <a:r>
              <a:rPr lang="en-US" altLang="ja-JP" sz="1400" b="1" u="sng">
                <a:solidFill>
                  <a:srgbClr val="000000"/>
                </a:solidFill>
                <a:latin typeface="Tahoma" pitchFamily="34" charset="0"/>
                <a:cs typeface="Tahoma" pitchFamily="34" charset="0"/>
              </a:rPr>
              <a:t> </a:t>
            </a:r>
            <a:endParaRPr lang="en-US" sz="1400" b="1" u="sng">
              <a:solidFill>
                <a:srgbClr val="000000"/>
              </a:solidFill>
              <a:latin typeface="Tahoma" pitchFamily="34" charset="0"/>
              <a:cs typeface="Tahoma" pitchFamily="34" charset="0"/>
            </a:endParaRPr>
          </a:p>
        </p:txBody>
      </p:sp>
      <p:sp>
        <p:nvSpPr>
          <p:cNvPr id="36875" name="Text Box 11"/>
          <p:cNvSpPr txBox="1">
            <a:spLocks noChangeArrowheads="1"/>
          </p:cNvSpPr>
          <p:nvPr/>
        </p:nvSpPr>
        <p:spPr bwMode="auto">
          <a:xfrm>
            <a:off x="2700338" y="3824288"/>
            <a:ext cx="216376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lnSpc>
                <a:spcPct val="95000"/>
              </a:lnSpc>
              <a:spcBef>
                <a:spcPct val="20000"/>
              </a:spcBef>
              <a:spcAft>
                <a:spcPts val="200"/>
              </a:spcAft>
              <a:buFont typeface="Arial" charset="0"/>
              <a:buChar char="•"/>
            </a:pPr>
            <a:r>
              <a:rPr lang="en-US" sz="1000">
                <a:solidFill>
                  <a:srgbClr val="000000"/>
                </a:solidFill>
                <a:latin typeface="Tahoma" pitchFamily="34" charset="0"/>
                <a:cs typeface="Tahoma" pitchFamily="34" charset="0"/>
              </a:rPr>
              <a:t>13% of Suburban Family participants have re-applied (100)</a:t>
            </a:r>
          </a:p>
          <a:p>
            <a:pPr eaLnBrk="1" fontAlgn="base" hangingPunct="1">
              <a:lnSpc>
                <a:spcPct val="95000"/>
              </a:lnSpc>
              <a:spcBef>
                <a:spcPct val="20000"/>
              </a:spcBef>
              <a:spcAft>
                <a:spcPts val="200"/>
              </a:spcAft>
              <a:buFont typeface="Arial" charset="0"/>
              <a:buChar char="•"/>
            </a:pPr>
            <a:r>
              <a:rPr lang="en-US" sz="1000">
                <a:solidFill>
                  <a:srgbClr val="000000"/>
                </a:solidFill>
                <a:latin typeface="Tahoma" pitchFamily="34" charset="0"/>
                <a:cs typeface="Tahoma" pitchFamily="34" charset="0"/>
              </a:rPr>
              <a:t>Skew more towards being </a:t>
            </a:r>
            <a:r>
              <a:rPr lang="ja-JP" altLang="en-US" sz="1000">
                <a:solidFill>
                  <a:srgbClr val="000000"/>
                </a:solidFill>
                <a:latin typeface="Tahoma" pitchFamily="34" charset="0"/>
                <a:cs typeface="Tahoma" pitchFamily="34" charset="0"/>
              </a:rPr>
              <a:t>‘</a:t>
            </a:r>
            <a:r>
              <a:rPr lang="en-US" altLang="ja-JP" sz="1000">
                <a:solidFill>
                  <a:srgbClr val="000000"/>
                </a:solidFill>
                <a:latin typeface="Tahoma" pitchFamily="34" charset="0"/>
                <a:cs typeface="Tahoma" pitchFamily="34" charset="0"/>
              </a:rPr>
              <a:t>beginner</a:t>
            </a:r>
            <a:r>
              <a:rPr lang="ja-JP" altLang="en-US" sz="1000">
                <a:solidFill>
                  <a:srgbClr val="000000"/>
                </a:solidFill>
                <a:latin typeface="Tahoma" pitchFamily="34" charset="0"/>
                <a:cs typeface="Tahoma" pitchFamily="34" charset="0"/>
              </a:rPr>
              <a:t>’</a:t>
            </a:r>
            <a:r>
              <a:rPr lang="en-US" altLang="ja-JP" sz="1000">
                <a:solidFill>
                  <a:srgbClr val="000000"/>
                </a:solidFill>
                <a:latin typeface="Tahoma" pitchFamily="34" charset="0"/>
                <a:cs typeface="Tahoma" pitchFamily="34" charset="0"/>
              </a:rPr>
              <a:t> skiers/snowboarders than the average CSC SnowPass participant</a:t>
            </a:r>
            <a:endParaRPr lang="en-US" sz="1000">
              <a:solidFill>
                <a:srgbClr val="000000"/>
              </a:solidFill>
              <a:latin typeface="Tahoma" pitchFamily="34" charset="0"/>
              <a:cs typeface="Tahoma" pitchFamily="34" charset="0"/>
            </a:endParaRPr>
          </a:p>
        </p:txBody>
      </p:sp>
      <p:grpSp>
        <p:nvGrpSpPr>
          <p:cNvPr id="36876" name="Group 5"/>
          <p:cNvGrpSpPr>
            <a:grpSpLocks/>
          </p:cNvGrpSpPr>
          <p:nvPr/>
        </p:nvGrpSpPr>
        <p:grpSpPr bwMode="auto">
          <a:xfrm>
            <a:off x="395288" y="3111500"/>
            <a:ext cx="4321175" cy="461963"/>
            <a:chOff x="288665" y="3187625"/>
            <a:chExt cx="4145163" cy="461665"/>
          </a:xfrm>
        </p:grpSpPr>
        <p:sp>
          <p:nvSpPr>
            <p:cNvPr id="36890" name="Text Box 8"/>
            <p:cNvSpPr txBox="1">
              <a:spLocks noChangeArrowheads="1"/>
            </p:cNvSpPr>
            <p:nvPr/>
          </p:nvSpPr>
          <p:spPr bwMode="auto">
            <a:xfrm>
              <a:off x="377551" y="3288208"/>
              <a:ext cx="145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800">
                  <a:solidFill>
                    <a:srgbClr val="000000"/>
                  </a:solidFill>
                  <a:latin typeface="Tahoma" pitchFamily="34" charset="0"/>
                  <a:cs typeface="Tahoma" pitchFamily="34" charset="0"/>
                </a:rPr>
                <a:t>% Participated in past year</a:t>
              </a:r>
            </a:p>
          </p:txBody>
        </p:sp>
        <p:sp>
          <p:nvSpPr>
            <p:cNvPr id="5" name="Rectangle 4"/>
            <p:cNvSpPr/>
            <p:nvPr/>
          </p:nvSpPr>
          <p:spPr>
            <a:xfrm>
              <a:off x="288665" y="3344687"/>
              <a:ext cx="144669" cy="104707"/>
            </a:xfrm>
            <a:prstGeom prst="rect">
              <a:avLst/>
            </a:prstGeom>
            <a:solidFill>
              <a:srgbClr val="D82C2B"/>
            </a:solidFill>
            <a:ln>
              <a:solidFill>
                <a:srgbClr val="D82C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29" name="Rectangle 28"/>
            <p:cNvSpPr/>
            <p:nvPr/>
          </p:nvSpPr>
          <p:spPr>
            <a:xfrm>
              <a:off x="1735360" y="3343100"/>
              <a:ext cx="143147" cy="104707"/>
            </a:xfrm>
            <a:prstGeom prst="rect">
              <a:avLst/>
            </a:prstGeom>
            <a:solidFill>
              <a:srgbClr val="4F2683"/>
            </a:solid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31" name="Rectangle 30"/>
            <p:cNvSpPr/>
            <p:nvPr/>
          </p:nvSpPr>
          <p:spPr>
            <a:xfrm>
              <a:off x="2907945" y="3354205"/>
              <a:ext cx="144669" cy="104707"/>
            </a:xfrm>
            <a:prstGeom prst="rect">
              <a:avLst/>
            </a:prstGeom>
            <a:solidFill>
              <a:srgbClr val="F3CB58"/>
            </a:solidFill>
            <a:ln>
              <a:solidFill>
                <a:srgbClr val="F3CB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36894" name="Text Box 8"/>
            <p:cNvSpPr txBox="1">
              <a:spLocks noChangeArrowheads="1"/>
            </p:cNvSpPr>
            <p:nvPr/>
          </p:nvSpPr>
          <p:spPr bwMode="auto">
            <a:xfrm>
              <a:off x="2969840" y="3187625"/>
              <a:ext cx="1463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800">
                  <a:solidFill>
                    <a:srgbClr val="000000"/>
                  </a:solidFill>
                  <a:latin typeface="Tahoma" pitchFamily="34" charset="0"/>
                  <a:cs typeface="Tahoma" pitchFamily="34" charset="0"/>
                </a:rPr>
                <a:t>% TV Viewing and participated during travel</a:t>
              </a:r>
            </a:p>
            <a:p>
              <a:pPr algn="ctr" eaLnBrk="1" fontAlgn="base" hangingPunct="1">
                <a:spcBef>
                  <a:spcPct val="0"/>
                </a:spcBef>
                <a:spcAft>
                  <a:spcPct val="0"/>
                </a:spcAft>
              </a:pPr>
              <a:r>
                <a:rPr lang="en-US" sz="800">
                  <a:solidFill>
                    <a:srgbClr val="000000"/>
                  </a:solidFill>
                  <a:latin typeface="Tahoma" pitchFamily="34" charset="0"/>
                  <a:cs typeface="Tahoma" pitchFamily="34" charset="0"/>
                </a:rPr>
                <a:t> in past year</a:t>
              </a:r>
            </a:p>
          </p:txBody>
        </p:sp>
        <p:sp>
          <p:nvSpPr>
            <p:cNvPr id="36895" name="Text Box 8"/>
            <p:cNvSpPr txBox="1">
              <a:spLocks noChangeArrowheads="1"/>
            </p:cNvSpPr>
            <p:nvPr/>
          </p:nvSpPr>
          <p:spPr bwMode="auto">
            <a:xfrm>
              <a:off x="1834267" y="3298604"/>
              <a:ext cx="10815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800">
                  <a:solidFill>
                    <a:srgbClr val="000000"/>
                  </a:solidFill>
                  <a:latin typeface="Tahoma" pitchFamily="34" charset="0"/>
                  <a:cs typeface="Tahoma" pitchFamily="34" charset="0"/>
                </a:rPr>
                <a:t>% Own Equipment</a:t>
              </a:r>
            </a:p>
          </p:txBody>
        </p:sp>
      </p:grpSp>
      <p:sp>
        <p:nvSpPr>
          <p:cNvPr id="36877" name="TextBox 36"/>
          <p:cNvSpPr txBox="1">
            <a:spLocks noChangeArrowheads="1"/>
          </p:cNvSpPr>
          <p:nvPr/>
        </p:nvSpPr>
        <p:spPr bwMode="auto">
          <a:xfrm>
            <a:off x="3608388" y="844550"/>
            <a:ext cx="8334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700" i="1">
                <a:solidFill>
                  <a:srgbClr val="000000"/>
                </a:solidFill>
                <a:latin typeface="Tahoma" pitchFamily="34" charset="0"/>
                <a:cs typeface="Tahoma" pitchFamily="34" charset="0"/>
              </a:rPr>
              <a:t>Population 12+</a:t>
            </a:r>
          </a:p>
        </p:txBody>
      </p:sp>
      <p:sp>
        <p:nvSpPr>
          <p:cNvPr id="36878" name="Text Box 8"/>
          <p:cNvSpPr txBox="1">
            <a:spLocks noChangeArrowheads="1"/>
          </p:cNvSpPr>
          <p:nvPr/>
        </p:nvSpPr>
        <p:spPr bwMode="auto">
          <a:xfrm>
            <a:off x="4586288" y="3500438"/>
            <a:ext cx="4211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400" b="1" u="sng">
                <a:solidFill>
                  <a:srgbClr val="000000"/>
                </a:solidFill>
                <a:latin typeface="Tahoma" pitchFamily="34" charset="0"/>
                <a:cs typeface="Tahoma" pitchFamily="34" charset="0"/>
              </a:rPr>
              <a:t>Major Retailers</a:t>
            </a:r>
          </a:p>
        </p:txBody>
      </p:sp>
      <p:sp>
        <p:nvSpPr>
          <p:cNvPr id="36879" name="TextBox 46"/>
          <p:cNvSpPr txBox="1">
            <a:spLocks noChangeArrowheads="1"/>
          </p:cNvSpPr>
          <p:nvPr/>
        </p:nvSpPr>
        <p:spPr bwMode="auto">
          <a:xfrm>
            <a:off x="5478463" y="1016000"/>
            <a:ext cx="1901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700" i="1">
                <a:solidFill>
                  <a:srgbClr val="000000"/>
                </a:solidFill>
                <a:latin typeface="Tahoma" pitchFamily="34" charset="0"/>
                <a:cs typeface="Tahoma" pitchFamily="34" charset="0"/>
              </a:rPr>
              <a:t>% shopped in the past year</a:t>
            </a:r>
          </a:p>
        </p:txBody>
      </p:sp>
      <p:sp>
        <p:nvSpPr>
          <p:cNvPr id="36880" name="TextBox 47"/>
          <p:cNvSpPr txBox="1">
            <a:spLocks noChangeArrowheads="1"/>
          </p:cNvSpPr>
          <p:nvPr/>
        </p:nvSpPr>
        <p:spPr bwMode="auto">
          <a:xfrm>
            <a:off x="5911850" y="3744913"/>
            <a:ext cx="19002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700" i="1">
                <a:solidFill>
                  <a:srgbClr val="000000"/>
                </a:solidFill>
                <a:latin typeface="Tahoma" pitchFamily="34" charset="0"/>
                <a:cs typeface="Tahoma" pitchFamily="34" charset="0"/>
              </a:rPr>
              <a:t>% shopped</a:t>
            </a:r>
          </a:p>
        </p:txBody>
      </p:sp>
      <p:pic>
        <p:nvPicPr>
          <p:cNvPr id="368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4727575"/>
            <a:ext cx="40084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TextBox 45"/>
          <p:cNvSpPr txBox="1">
            <a:spLocks noChangeArrowheads="1"/>
          </p:cNvSpPr>
          <p:nvPr/>
        </p:nvSpPr>
        <p:spPr bwMode="auto">
          <a:xfrm>
            <a:off x="4764088" y="836613"/>
            <a:ext cx="192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700" i="1">
                <a:solidFill>
                  <a:srgbClr val="000000"/>
                </a:solidFill>
                <a:latin typeface="Tahoma" pitchFamily="34" charset="0"/>
                <a:cs typeface="Tahoma" pitchFamily="34" charset="0"/>
              </a:rPr>
              <a:t>*</a:t>
            </a:r>
          </a:p>
        </p:txBody>
      </p:sp>
      <p:pic>
        <p:nvPicPr>
          <p:cNvPr id="368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3" y="3824288"/>
            <a:ext cx="24288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188" y="1098550"/>
            <a:ext cx="4303712"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3125" y="947738"/>
            <a:ext cx="400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3125" y="3843338"/>
            <a:ext cx="4000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750" y="960438"/>
            <a:ext cx="48260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27538" y="863600"/>
            <a:ext cx="4000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3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1663" y="273050"/>
            <a:ext cx="5572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60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34" charset="-128"/>
              </a:rPr>
              <a:t>Historical Participation</a:t>
            </a:r>
          </a:p>
        </p:txBody>
      </p:sp>
      <p:pic>
        <p:nvPicPr>
          <p:cNvPr id="2355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25438"/>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1"/>
          <p:cNvSpPr txBox="1">
            <a:spLocks noChangeArrowheads="1"/>
          </p:cNvSpPr>
          <p:nvPr/>
        </p:nvSpPr>
        <p:spPr bwMode="auto">
          <a:xfrm>
            <a:off x="6245225" y="2274888"/>
            <a:ext cx="28527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buFont typeface="Arial" charset="0"/>
              <a:buChar char="•"/>
            </a:pPr>
            <a:r>
              <a:rPr lang="en-US">
                <a:solidFill>
                  <a:prstClr val="black"/>
                </a:solidFill>
                <a:latin typeface="Century Gothic" pitchFamily="34" charset="0"/>
              </a:rPr>
              <a:t>Need to better understand what the target participation number is</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Need to understand the true opportunity</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Will greater advertising truly raise participation levels?</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Penetration #</a:t>
            </a:r>
            <a:r>
              <a:rPr lang="en-US" altLang="en-US">
                <a:solidFill>
                  <a:prstClr val="black"/>
                </a:solidFill>
                <a:latin typeface="Century Gothic" pitchFamily="34" charset="0"/>
              </a:rPr>
              <a:t>’</a:t>
            </a:r>
            <a:r>
              <a:rPr lang="en-US">
                <a:solidFill>
                  <a:prstClr val="black"/>
                </a:solidFill>
                <a:latin typeface="Century Gothic" pitchFamily="34" charset="0"/>
              </a:rPr>
              <a:t>s have only ever looked at the one year</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p:txBody>
      </p:sp>
      <p:graphicFrame>
        <p:nvGraphicFramePr>
          <p:cNvPr id="7" name="Chart 6"/>
          <p:cNvGraphicFramePr>
            <a:graphicFrameLocks/>
          </p:cNvGraphicFramePr>
          <p:nvPr/>
        </p:nvGraphicFramePr>
        <p:xfrm>
          <a:off x="-22224" y="2331194"/>
          <a:ext cx="6027737"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3558" name="Rectangle 1"/>
          <p:cNvSpPr>
            <a:spLocks noChangeArrowheads="1"/>
          </p:cNvSpPr>
          <p:nvPr/>
        </p:nvSpPr>
        <p:spPr bwMode="auto">
          <a:xfrm>
            <a:off x="1016000" y="60436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solidFill>
                  <a:prstClr val="black"/>
                </a:solidFill>
                <a:ea typeface="ＭＳ Ｐゴシック" pitchFamily="34" charset="-128"/>
              </a:rPr>
              <a:t>Down ≈ 10% in Ontario, primarily due to lack of school participation</a:t>
            </a:r>
          </a:p>
        </p:txBody>
      </p:sp>
    </p:spTree>
    <p:extLst>
      <p:ext uri="{BB962C8B-B14F-4D97-AF65-F5344CB8AC3E}">
        <p14:creationId xmlns:p14="http://schemas.microsoft.com/office/powerpoint/2010/main" val="399171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pitchFamily="34" charset="-128"/>
              </a:rPr>
              <a:t>Market Penetration</a:t>
            </a:r>
          </a:p>
        </p:txBody>
      </p:sp>
      <p:pic>
        <p:nvPicPr>
          <p:cNvPr id="2457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Content Placeholder 8" descr="bigmapofcanada.png"/>
          <p:cNvPicPr>
            <a:picLocks noChangeAspect="1"/>
          </p:cNvPicPr>
          <p:nvPr/>
        </p:nvPicPr>
        <p:blipFill>
          <a:blip r:embed="rId4" cstate="print">
            <a:extLst>
              <a:ext uri="{28A0092B-C50C-407E-A947-70E740481C1C}">
                <a14:useLocalDpi xmlns:a14="http://schemas.microsoft.com/office/drawing/2010/main" val="0"/>
              </a:ext>
            </a:extLst>
          </a:blip>
          <a:srcRect t="36455" b="3297"/>
          <a:stretch>
            <a:fillRect/>
          </a:stretch>
        </p:blipFill>
        <p:spPr bwMode="auto">
          <a:xfrm>
            <a:off x="265113" y="2286000"/>
            <a:ext cx="88423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1"/>
          <p:cNvSpPr txBox="1">
            <a:spLocks/>
          </p:cNvSpPr>
          <p:nvPr/>
        </p:nvSpPr>
        <p:spPr bwMode="auto">
          <a:xfrm>
            <a:off x="381000" y="2570163"/>
            <a:ext cx="8382000" cy="614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a:solidFill>
                  <a:srgbClr val="990000"/>
                </a:solidFill>
                <a:latin typeface="Century Gothic" pitchFamily="34" charset="0"/>
              </a:rPr>
              <a:t>3.9% of 9-10 year olds applied for a SnowPass™ this season. </a:t>
            </a:r>
            <a:br>
              <a:rPr lang="en-US">
                <a:solidFill>
                  <a:srgbClr val="990000"/>
                </a:solidFill>
                <a:latin typeface="Century Gothic" pitchFamily="34" charset="0"/>
              </a:rPr>
            </a:br>
            <a:r>
              <a:rPr lang="en-US">
                <a:solidFill>
                  <a:srgbClr val="990000"/>
                </a:solidFill>
                <a:latin typeface="Century Gothic" pitchFamily="34" charset="0"/>
              </a:rPr>
              <a:t>Of the main provinces BC has the highest penetration, Ontario the lowest</a:t>
            </a:r>
          </a:p>
        </p:txBody>
      </p:sp>
      <p:graphicFrame>
        <p:nvGraphicFramePr>
          <p:cNvPr id="7" name="Chart 6"/>
          <p:cNvGraphicFramePr>
            <a:graphicFrameLocks/>
          </p:cNvGraphicFramePr>
          <p:nvPr/>
        </p:nvGraphicFramePr>
        <p:xfrm>
          <a:off x="0" y="3562597"/>
          <a:ext cx="8595325" cy="22821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58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8" descr="bigmapofcanada.png"/>
          <p:cNvPicPr>
            <a:picLocks noChangeAspect="1"/>
          </p:cNvPicPr>
          <p:nvPr/>
        </p:nvPicPr>
        <p:blipFill>
          <a:blip r:embed="rId3" cstate="print">
            <a:extLst>
              <a:ext uri="{28A0092B-C50C-407E-A947-70E740481C1C}">
                <a14:useLocalDpi xmlns:a14="http://schemas.microsoft.com/office/drawing/2010/main" val="0"/>
              </a:ext>
            </a:extLst>
          </a:blip>
          <a:srcRect t="36455" b="3297"/>
          <a:stretch>
            <a:fillRect/>
          </a:stretch>
        </p:blipFill>
        <p:spPr bwMode="auto">
          <a:xfrm>
            <a:off x="265113" y="2286000"/>
            <a:ext cx="88423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smtClean="0">
                <a:ea typeface="ＭＳ Ｐゴシック" pitchFamily="34" charset="-128"/>
              </a:rPr>
              <a:t>Activation Rate</a:t>
            </a:r>
          </a:p>
        </p:txBody>
      </p:sp>
      <p:sp>
        <p:nvSpPr>
          <p:cNvPr id="25604" name="Title 1"/>
          <p:cNvSpPr txBox="1">
            <a:spLocks/>
          </p:cNvSpPr>
          <p:nvPr/>
        </p:nvSpPr>
        <p:spPr bwMode="auto">
          <a:xfrm>
            <a:off x="381000" y="2401888"/>
            <a:ext cx="8382000"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pPr>
            <a:r>
              <a:rPr lang="en-US" sz="2000">
                <a:solidFill>
                  <a:srgbClr val="990000"/>
                </a:solidFill>
                <a:latin typeface="Century Gothic" pitchFamily="34" charset="0"/>
              </a:rPr>
              <a:t>77% of applicants used their SnowPass at least once</a:t>
            </a:r>
            <a:br>
              <a:rPr lang="en-US" sz="2000">
                <a:solidFill>
                  <a:srgbClr val="990000"/>
                </a:solidFill>
                <a:latin typeface="Century Gothic" pitchFamily="34" charset="0"/>
              </a:rPr>
            </a:br>
            <a:r>
              <a:rPr lang="en-US" sz="2000">
                <a:solidFill>
                  <a:srgbClr val="990000"/>
                </a:solidFill>
                <a:latin typeface="Century Gothic" pitchFamily="34" charset="0"/>
              </a:rPr>
              <a:t>Activation was highest in Quebec</a:t>
            </a:r>
          </a:p>
        </p:txBody>
      </p:sp>
      <p:graphicFrame>
        <p:nvGraphicFramePr>
          <p:cNvPr id="5" name="Chart 4"/>
          <p:cNvGraphicFramePr>
            <a:graphicFrameLocks/>
          </p:cNvGraphicFramePr>
          <p:nvPr/>
        </p:nvGraphicFramePr>
        <p:xfrm>
          <a:off x="0" y="3559156"/>
          <a:ext cx="8686800" cy="2340000"/>
        </p:xfrm>
        <a:graphic>
          <a:graphicData uri="http://schemas.openxmlformats.org/drawingml/2006/chart">
            <c:chart xmlns:c="http://schemas.openxmlformats.org/drawingml/2006/chart" xmlns:r="http://schemas.openxmlformats.org/officeDocument/2006/relationships" r:id="rId4"/>
          </a:graphicData>
        </a:graphic>
      </p:graphicFrame>
      <p:pic>
        <p:nvPicPr>
          <p:cNvPr id="2560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ea typeface="ＭＳ Ｐゴシック" pitchFamily="34" charset="-128"/>
              </a:rPr>
              <a:t>Participant Analysis</a:t>
            </a:r>
          </a:p>
        </p:txBody>
      </p:sp>
      <p:graphicFrame>
        <p:nvGraphicFramePr>
          <p:cNvPr id="4" name="Chart 3"/>
          <p:cNvGraphicFramePr>
            <a:graphicFrameLocks/>
          </p:cNvGraphicFramePr>
          <p:nvPr/>
        </p:nvGraphicFramePr>
        <p:xfrm>
          <a:off x="255051" y="2207803"/>
          <a:ext cx="6142857" cy="3457409"/>
        </p:xfrm>
        <a:graphic>
          <a:graphicData uri="http://schemas.openxmlformats.org/drawingml/2006/chart">
            <c:chart xmlns:c="http://schemas.openxmlformats.org/drawingml/2006/chart" xmlns:r="http://schemas.openxmlformats.org/officeDocument/2006/relationships" r:id="rId2"/>
          </a:graphicData>
        </a:graphic>
      </p:graphicFrame>
      <p:pic>
        <p:nvPicPr>
          <p:cNvPr id="2662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42900"/>
            <a:ext cx="1504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3"/>
          <p:cNvGrpSpPr>
            <a:grpSpLocks/>
          </p:cNvGrpSpPr>
          <p:nvPr/>
        </p:nvGrpSpPr>
        <p:grpSpPr bwMode="auto">
          <a:xfrm>
            <a:off x="538163" y="6040438"/>
            <a:ext cx="5721350" cy="368300"/>
            <a:chOff x="287809" y="6190492"/>
            <a:chExt cx="5721376" cy="369332"/>
          </a:xfrm>
        </p:grpSpPr>
        <p:sp>
          <p:nvSpPr>
            <p:cNvPr id="26632" name="TextBox 6"/>
            <p:cNvSpPr txBox="1">
              <a:spLocks noChangeArrowheads="1"/>
            </p:cNvSpPr>
            <p:nvPr/>
          </p:nvSpPr>
          <p:spPr bwMode="auto">
            <a:xfrm>
              <a:off x="287809" y="6190492"/>
              <a:ext cx="1199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latin typeface="Century Gothic" pitchFamily="34" charset="0"/>
                </a:rPr>
                <a:t>2008/09</a:t>
              </a:r>
            </a:p>
          </p:txBody>
        </p:sp>
        <p:sp>
          <p:nvSpPr>
            <p:cNvPr id="9" name="Rectangle 8"/>
            <p:cNvSpPr/>
            <p:nvPr/>
          </p:nvSpPr>
          <p:spPr>
            <a:xfrm>
              <a:off x="1367839" y="6190492"/>
              <a:ext cx="718487" cy="36933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6636" name="TextBox 7"/>
            <p:cNvSpPr txBox="1">
              <a:spLocks noChangeArrowheads="1"/>
            </p:cNvSpPr>
            <p:nvPr/>
          </p:nvSpPr>
          <p:spPr bwMode="auto">
            <a:xfrm>
              <a:off x="2258013" y="6190492"/>
              <a:ext cx="1234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latin typeface="Century Gothic" pitchFamily="34" charset="0"/>
                </a:rPr>
                <a:t>2009/10</a:t>
              </a:r>
            </a:p>
          </p:txBody>
        </p:sp>
        <p:sp>
          <p:nvSpPr>
            <p:cNvPr id="10" name="Rectangle 9"/>
            <p:cNvSpPr/>
            <p:nvPr/>
          </p:nvSpPr>
          <p:spPr>
            <a:xfrm>
              <a:off x="3333445" y="6190492"/>
              <a:ext cx="718487" cy="369332"/>
            </a:xfrm>
            <a:prstGeom prst="rect">
              <a:avLst/>
            </a:prstGeom>
            <a:solidFill>
              <a:srgbClr val="4DB9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6640" name="TextBox 10"/>
            <p:cNvSpPr txBox="1">
              <a:spLocks noChangeArrowheads="1"/>
            </p:cNvSpPr>
            <p:nvPr/>
          </p:nvSpPr>
          <p:spPr bwMode="auto">
            <a:xfrm>
              <a:off x="4252440" y="6190492"/>
              <a:ext cx="1161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prstClr val="black"/>
                  </a:solidFill>
                  <a:latin typeface="Century Gothic" pitchFamily="34" charset="0"/>
                </a:rPr>
                <a:t>2010/11</a:t>
              </a:r>
            </a:p>
          </p:txBody>
        </p:sp>
        <p:sp>
          <p:nvSpPr>
            <p:cNvPr id="12" name="Rectangle 11"/>
            <p:cNvSpPr/>
            <p:nvPr/>
          </p:nvSpPr>
          <p:spPr>
            <a:xfrm>
              <a:off x="5290698" y="6190492"/>
              <a:ext cx="718487" cy="36933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6630" name="TextBox 12"/>
          <p:cNvSpPr txBox="1">
            <a:spLocks noChangeArrowheads="1"/>
          </p:cNvSpPr>
          <p:nvPr/>
        </p:nvSpPr>
        <p:spPr bwMode="auto">
          <a:xfrm>
            <a:off x="6397625" y="2357438"/>
            <a:ext cx="2746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buFont typeface="Arial" charset="0"/>
              <a:buChar char="•"/>
            </a:pPr>
            <a:r>
              <a:rPr lang="en-US">
                <a:solidFill>
                  <a:prstClr val="black"/>
                </a:solidFill>
                <a:latin typeface="Century Gothic" pitchFamily="34" charset="0"/>
              </a:rPr>
              <a:t>This </a:t>
            </a:r>
            <a:r>
              <a:rPr lang="ja-JP" altLang="en-US">
                <a:solidFill>
                  <a:prstClr val="black"/>
                </a:solidFill>
                <a:latin typeface="Century Gothic" pitchFamily="34" charset="0"/>
              </a:rPr>
              <a:t>‘</a:t>
            </a:r>
            <a:r>
              <a:rPr lang="en-US" altLang="ja-JP">
                <a:solidFill>
                  <a:prstClr val="black"/>
                </a:solidFill>
                <a:latin typeface="Century Gothic" pitchFamily="34" charset="0"/>
              </a:rPr>
              <a:t>trend</a:t>
            </a:r>
            <a:r>
              <a:rPr lang="ja-JP" altLang="en-US">
                <a:solidFill>
                  <a:prstClr val="black"/>
                </a:solidFill>
                <a:latin typeface="Century Gothic" pitchFamily="34" charset="0"/>
              </a:rPr>
              <a:t>’</a:t>
            </a:r>
            <a:r>
              <a:rPr lang="en-US" altLang="ja-JP">
                <a:solidFill>
                  <a:prstClr val="black"/>
                </a:solidFill>
                <a:latin typeface="Century Gothic" pitchFamily="34" charset="0"/>
              </a:rPr>
              <a:t> is consistent over the past 3 years</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Average days skied 2008/09 = 4.99</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Average days skied 2009/10 = 3.36</a:t>
            </a:r>
          </a:p>
          <a:p>
            <a:pPr eaLnBrk="1" fontAlgn="base" hangingPunct="1">
              <a:spcBef>
                <a:spcPct val="0"/>
              </a:spcBef>
              <a:spcAft>
                <a:spcPct val="0"/>
              </a:spcAft>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r>
              <a:rPr lang="en-US">
                <a:solidFill>
                  <a:prstClr val="black"/>
                </a:solidFill>
                <a:latin typeface="Century Gothic" pitchFamily="34" charset="0"/>
              </a:rPr>
              <a:t>Average days skied 2010/11 = 4.71</a:t>
            </a: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a:p>
            <a:pPr eaLnBrk="1" fontAlgn="base" hangingPunct="1">
              <a:spcBef>
                <a:spcPct val="0"/>
              </a:spcBef>
              <a:spcAft>
                <a:spcPct val="0"/>
              </a:spcAft>
              <a:buFont typeface="Arial" charset="0"/>
              <a:buChar char="•"/>
            </a:pPr>
            <a:endParaRPr lang="en-US">
              <a:solidFill>
                <a:prstClr val="black"/>
              </a:solidFill>
              <a:latin typeface="Century Gothic" pitchFamily="34" charset="0"/>
            </a:endParaRPr>
          </a:p>
        </p:txBody>
      </p:sp>
      <p:sp>
        <p:nvSpPr>
          <p:cNvPr id="26631" name="TextBox 5"/>
          <p:cNvSpPr txBox="1">
            <a:spLocks noChangeArrowheads="1"/>
          </p:cNvSpPr>
          <p:nvPr/>
        </p:nvSpPr>
        <p:spPr bwMode="auto">
          <a:xfrm>
            <a:off x="5172075" y="2974975"/>
            <a:ext cx="750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solidFill>
                  <a:srgbClr val="FF0000"/>
                </a:solidFill>
                <a:latin typeface="Century Gothic" pitchFamily="34" charset="0"/>
              </a:rPr>
              <a:t>10+</a:t>
            </a:r>
          </a:p>
        </p:txBody>
      </p:sp>
    </p:spTree>
    <p:extLst>
      <p:ext uri="{BB962C8B-B14F-4D97-AF65-F5344CB8AC3E}">
        <p14:creationId xmlns:p14="http://schemas.microsoft.com/office/powerpoint/2010/main" val="325141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4863</TotalTime>
  <Words>3119</Words>
  <Application>Microsoft Office PowerPoint</Application>
  <PresentationFormat>On-screen Show (4:3)</PresentationFormat>
  <Paragraphs>800</Paragraphs>
  <Slides>53</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Office Theme</vt:lpstr>
      <vt:lpstr>Plaza</vt:lpstr>
      <vt:lpstr>Microsoft Excel 97-2003 Worksheet</vt:lpstr>
      <vt:lpstr>CANADIAN SKI COUNCIL MARKETING AND RESEARCH  COMMITTEE MEETING</vt:lpstr>
      <vt:lpstr>PowerPoint Presentation</vt:lpstr>
      <vt:lpstr>PowerPoint Presentation</vt:lpstr>
      <vt:lpstr>2012/13 SnowPass Results</vt:lpstr>
      <vt:lpstr>Preliminary Results</vt:lpstr>
      <vt:lpstr>Historical Participation</vt:lpstr>
      <vt:lpstr>Market Penetration</vt:lpstr>
      <vt:lpstr>Activation Rate</vt:lpstr>
      <vt:lpstr>Participant Analysis</vt:lpstr>
      <vt:lpstr>Prior Experience</vt:lpstr>
      <vt:lpstr>Actual Usage</vt:lpstr>
      <vt:lpstr>Marketing Strategy</vt:lpstr>
      <vt:lpstr>Marketing Strategy</vt:lpstr>
      <vt:lpstr>Print Media</vt:lpstr>
      <vt:lpstr>Editorial </vt:lpstr>
      <vt:lpstr>Pay Per Click</vt:lpstr>
      <vt:lpstr>Targeted Online Advertising</vt:lpstr>
      <vt:lpstr>Postal Code Drop</vt:lpstr>
      <vt:lpstr>Marketing Strategy - Impact</vt:lpstr>
      <vt:lpstr>Marketing Impact</vt:lpstr>
      <vt:lpstr>Marketing Impact</vt:lpstr>
      <vt:lpstr>Ski Area Promotion</vt:lpstr>
      <vt:lpstr>Future Changes</vt:lpstr>
      <vt:lpstr>2013/14 Proposed Changes</vt:lpstr>
      <vt:lpstr>Access to Data</vt:lpstr>
      <vt:lpstr>3. Discover Skiing &amp; Snowboarding</vt:lpstr>
      <vt:lpstr>Discover Skiing &amp; Snowboarding</vt:lpstr>
      <vt:lpstr>Discover Skiing &amp; Snowboarding</vt:lpstr>
      <vt:lpstr>PowerPoint Presentation</vt:lpstr>
      <vt:lpstr>PowerPoint Presentation</vt:lpstr>
      <vt:lpstr>PowerPoint Presentation</vt:lpstr>
      <vt:lpstr>PowerPoint Presentation</vt:lpstr>
      <vt:lpstr>Updated Pledge Process</vt:lpstr>
      <vt:lpstr>PowerPoint Presentation</vt:lpstr>
      <vt:lpstr>Agenda</vt:lpstr>
      <vt:lpstr> Current Website Inventory and forwarded domains </vt:lpstr>
      <vt:lpstr>Current Site Visits| Pageviews   (Oct 1/12 – Mar 31/13)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 Areas Visited</vt:lpstr>
      <vt:lpstr>Active Participants</vt:lpstr>
      <vt:lpstr>Active Participants</vt:lpstr>
      <vt:lpstr>Of the Grade 4 applicants from 2011-12 with no experience – 28% look to be snowsport enthusiasts having been introduced to the sport in 2011-12 and continued to participate in 2012-13</vt:lpstr>
      <vt:lpstr>Grade 4&amp;5 SnowPass</vt:lpstr>
      <vt:lpstr>Deciding who to target?</vt:lpstr>
      <vt:lpstr>Suburban Families: Leisure and Retail Behaviours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and Research Committee Meeting</dc:title>
  <dc:creator>Laura Rice</dc:creator>
  <cp:lastModifiedBy>Laura Rice</cp:lastModifiedBy>
  <cp:revision>70</cp:revision>
  <cp:lastPrinted>2013-07-02T12:55:53Z</cp:lastPrinted>
  <dcterms:created xsi:type="dcterms:W3CDTF">2013-04-25T18:32:33Z</dcterms:created>
  <dcterms:modified xsi:type="dcterms:W3CDTF">2013-07-03T13:50:00Z</dcterms:modified>
</cp:coreProperties>
</file>